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4"/>
  </p:notesMasterIdLst>
  <p:sldIdLst>
    <p:sldId id="256" r:id="rId2"/>
    <p:sldId id="257" r:id="rId3"/>
    <p:sldId id="258" r:id="rId4"/>
    <p:sldId id="262" r:id="rId5"/>
    <p:sldId id="260" r:id="rId6"/>
    <p:sldId id="263" r:id="rId7"/>
    <p:sldId id="265" r:id="rId8"/>
    <p:sldId id="264" r:id="rId9"/>
    <p:sldId id="267" r:id="rId10"/>
    <p:sldId id="266" r:id="rId11"/>
    <p:sldId id="276" r:id="rId12"/>
    <p:sldId id="286" r:id="rId13"/>
    <p:sldId id="297" r:id="rId14"/>
    <p:sldId id="298" r:id="rId15"/>
    <p:sldId id="299" r:id="rId16"/>
    <p:sldId id="275" r:id="rId17"/>
    <p:sldId id="277" r:id="rId18"/>
    <p:sldId id="278" r:id="rId19"/>
    <p:sldId id="279" r:id="rId20"/>
    <p:sldId id="280" r:id="rId21"/>
    <p:sldId id="296" r:id="rId22"/>
    <p:sldId id="281" r:id="rId23"/>
    <p:sldId id="287" r:id="rId24"/>
    <p:sldId id="270" r:id="rId25"/>
    <p:sldId id="273" r:id="rId26"/>
    <p:sldId id="272" r:id="rId27"/>
    <p:sldId id="284" r:id="rId28"/>
    <p:sldId id="274" r:id="rId29"/>
    <p:sldId id="285" r:id="rId30"/>
    <p:sldId id="288" r:id="rId31"/>
    <p:sldId id="289" r:id="rId32"/>
    <p:sldId id="290" r:id="rId33"/>
    <p:sldId id="291" r:id="rId34"/>
    <p:sldId id="292" r:id="rId35"/>
    <p:sldId id="294" r:id="rId36"/>
    <p:sldId id="295" r:id="rId37"/>
    <p:sldId id="283" r:id="rId38"/>
    <p:sldId id="303" r:id="rId39"/>
    <p:sldId id="300" r:id="rId40"/>
    <p:sldId id="305" r:id="rId41"/>
    <p:sldId id="306" r:id="rId42"/>
    <p:sldId id="310" r:id="rId43"/>
    <p:sldId id="307" r:id="rId44"/>
    <p:sldId id="311" r:id="rId45"/>
    <p:sldId id="312" r:id="rId46"/>
    <p:sldId id="313" r:id="rId47"/>
    <p:sldId id="314" r:id="rId48"/>
    <p:sldId id="315" r:id="rId49"/>
    <p:sldId id="316" r:id="rId50"/>
    <p:sldId id="304" r:id="rId51"/>
    <p:sldId id="301" r:id="rId52"/>
    <p:sldId id="261"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19" autoAdjust="0"/>
    <p:restoredTop sz="94660"/>
  </p:normalViewPr>
  <p:slideViewPr>
    <p:cSldViewPr snapToGrid="0">
      <p:cViewPr varScale="1">
        <p:scale>
          <a:sx n="90" d="100"/>
          <a:sy n="90" d="100"/>
        </p:scale>
        <p:origin x="232" y="64"/>
      </p:cViewPr>
      <p:guideLst/>
    </p:cSldViewPr>
  </p:slideViewPr>
  <p:notesTextViewPr>
    <p:cViewPr>
      <p:scale>
        <a:sx n="1" d="1"/>
        <a:sy n="1" d="1"/>
      </p:scale>
      <p:origin x="0" y="0"/>
    </p:cViewPr>
  </p:notesTextViewPr>
  <p:sorterViewPr>
    <p:cViewPr>
      <p:scale>
        <a:sx n="100" d="100"/>
        <a:sy n="100" d="100"/>
      </p:scale>
      <p:origin x="0" y="-275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6AFF7-A459-42B5-93E4-407CA6FBB62E}"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A226141-F57D-4C37-9F70-ACC9BEBA778C}">
      <dgm:prSet phldrT="[Text]" custT="1"/>
      <dgm:spPr/>
      <dgm:t>
        <a:bodyPr/>
        <a:lstStyle/>
        <a:p>
          <a:r>
            <a:rPr lang="en-GB" sz="3200" dirty="0" smtClean="0"/>
            <a:t>Planting</a:t>
          </a:r>
          <a:endParaRPr lang="en-US" sz="3200" dirty="0"/>
        </a:p>
      </dgm:t>
    </dgm:pt>
    <dgm:pt modelId="{80337946-2E37-489E-8353-BC0AC189C3B9}" type="parTrans" cxnId="{CAC4C634-C28C-4645-9EAD-EB57A5575FD1}">
      <dgm:prSet/>
      <dgm:spPr/>
      <dgm:t>
        <a:bodyPr/>
        <a:lstStyle/>
        <a:p>
          <a:endParaRPr lang="en-US"/>
        </a:p>
      </dgm:t>
    </dgm:pt>
    <dgm:pt modelId="{AA5157E4-740A-407A-83CA-5242FA9A0B3F}" type="sibTrans" cxnId="{CAC4C634-C28C-4645-9EAD-EB57A5575FD1}">
      <dgm:prSet/>
      <dgm:spPr/>
      <dgm:t>
        <a:bodyPr/>
        <a:lstStyle/>
        <a:p>
          <a:endParaRPr lang="en-US"/>
        </a:p>
      </dgm:t>
    </dgm:pt>
    <dgm:pt modelId="{6E6EBF2D-8D10-4A92-AF48-D1BB21D903BB}">
      <dgm:prSet phldrT="[Text]" custT="1"/>
      <dgm:spPr/>
      <dgm:t>
        <a:bodyPr/>
        <a:lstStyle/>
        <a:p>
          <a:r>
            <a:rPr lang="en-GB" sz="3200" dirty="0" smtClean="0"/>
            <a:t>Milling (white rice)</a:t>
          </a:r>
          <a:endParaRPr lang="en-US" sz="3200" dirty="0"/>
        </a:p>
      </dgm:t>
    </dgm:pt>
    <dgm:pt modelId="{50F61737-4677-41BF-AD1F-073515843E33}" type="parTrans" cxnId="{27C1E36D-826F-40A0-B138-C0A8D1C45E2A}">
      <dgm:prSet/>
      <dgm:spPr/>
      <dgm:t>
        <a:bodyPr/>
        <a:lstStyle/>
        <a:p>
          <a:endParaRPr lang="en-US"/>
        </a:p>
      </dgm:t>
    </dgm:pt>
    <dgm:pt modelId="{CB284E98-C610-410E-886F-7D4AE9E2F169}" type="sibTrans" cxnId="{27C1E36D-826F-40A0-B138-C0A8D1C45E2A}">
      <dgm:prSet/>
      <dgm:spPr/>
      <dgm:t>
        <a:bodyPr/>
        <a:lstStyle/>
        <a:p>
          <a:endParaRPr lang="en-US"/>
        </a:p>
      </dgm:t>
    </dgm:pt>
    <dgm:pt modelId="{95DB96EA-B1D4-4B7F-9D74-7487AC75635E}">
      <dgm:prSet phldrT="[Text]"/>
      <dgm:spPr/>
      <dgm:t>
        <a:bodyPr/>
        <a:lstStyle/>
        <a:p>
          <a:r>
            <a:rPr lang="en-GB" sz="3200" dirty="0" smtClean="0"/>
            <a:t>Enriching</a:t>
          </a:r>
          <a:endParaRPr lang="en-US" sz="3200" dirty="0"/>
        </a:p>
      </dgm:t>
    </dgm:pt>
    <dgm:pt modelId="{9C8AF51B-A3DF-4A23-A282-E796E3AC5DB4}" type="parTrans" cxnId="{9CCE4BAB-E7EE-4D3B-8813-163C199968A2}">
      <dgm:prSet/>
      <dgm:spPr/>
      <dgm:t>
        <a:bodyPr/>
        <a:lstStyle/>
        <a:p>
          <a:endParaRPr lang="en-US"/>
        </a:p>
      </dgm:t>
    </dgm:pt>
    <dgm:pt modelId="{E09634DC-42D8-41AF-9979-F10DEBB5369D}" type="sibTrans" cxnId="{9CCE4BAB-E7EE-4D3B-8813-163C199968A2}">
      <dgm:prSet/>
      <dgm:spPr/>
      <dgm:t>
        <a:bodyPr/>
        <a:lstStyle/>
        <a:p>
          <a:endParaRPr lang="en-US"/>
        </a:p>
      </dgm:t>
    </dgm:pt>
    <dgm:pt modelId="{E51EFB0D-0205-4657-BB10-55203833064D}">
      <dgm:prSet custT="1"/>
      <dgm:spPr/>
      <dgm:t>
        <a:bodyPr/>
        <a:lstStyle/>
        <a:p>
          <a:r>
            <a:rPr lang="en-GB" sz="3200" dirty="0" smtClean="0"/>
            <a:t>Harvesting</a:t>
          </a:r>
          <a:endParaRPr lang="en-US" sz="3200" dirty="0"/>
        </a:p>
      </dgm:t>
    </dgm:pt>
    <dgm:pt modelId="{A4F52619-0B1A-4837-B751-70A957EA68A3}" type="parTrans" cxnId="{3CB6117C-3FB7-45D4-BEFA-075191F8DF18}">
      <dgm:prSet/>
      <dgm:spPr/>
      <dgm:t>
        <a:bodyPr/>
        <a:lstStyle/>
        <a:p>
          <a:endParaRPr lang="en-US"/>
        </a:p>
      </dgm:t>
    </dgm:pt>
    <dgm:pt modelId="{E8325C21-C6B3-45A8-9649-7EA194431448}" type="sibTrans" cxnId="{3CB6117C-3FB7-45D4-BEFA-075191F8DF18}">
      <dgm:prSet/>
      <dgm:spPr/>
      <dgm:t>
        <a:bodyPr/>
        <a:lstStyle/>
        <a:p>
          <a:endParaRPr lang="en-US"/>
        </a:p>
      </dgm:t>
    </dgm:pt>
    <dgm:pt modelId="{193580C0-B254-4371-B5E9-5AF9E527A65D}">
      <dgm:prSet custT="1"/>
      <dgm:spPr/>
      <dgm:t>
        <a:bodyPr/>
        <a:lstStyle/>
        <a:p>
          <a:r>
            <a:rPr lang="en-GB" sz="3200" dirty="0" smtClean="0"/>
            <a:t>Drying</a:t>
          </a:r>
          <a:endParaRPr lang="en-US" sz="3200" dirty="0"/>
        </a:p>
      </dgm:t>
    </dgm:pt>
    <dgm:pt modelId="{0444EE57-5111-4549-9B8F-AD4C552EB5D2}" type="parTrans" cxnId="{06A3A2EF-46D4-484C-A3CC-39D437847C91}">
      <dgm:prSet/>
      <dgm:spPr/>
      <dgm:t>
        <a:bodyPr/>
        <a:lstStyle/>
        <a:p>
          <a:endParaRPr lang="en-US"/>
        </a:p>
      </dgm:t>
    </dgm:pt>
    <dgm:pt modelId="{F3756C6B-4A2E-4DA4-9213-B76B0025ED2F}" type="sibTrans" cxnId="{06A3A2EF-46D4-484C-A3CC-39D437847C91}">
      <dgm:prSet/>
      <dgm:spPr/>
      <dgm:t>
        <a:bodyPr/>
        <a:lstStyle/>
        <a:p>
          <a:endParaRPr lang="en-US"/>
        </a:p>
      </dgm:t>
    </dgm:pt>
    <dgm:pt modelId="{B6635A97-2D8A-4138-B659-82531641CC82}">
      <dgm:prSet custT="1"/>
      <dgm:spPr/>
      <dgm:t>
        <a:bodyPr/>
        <a:lstStyle/>
        <a:p>
          <a:r>
            <a:rPr lang="en-GB" sz="3200" dirty="0" smtClean="0"/>
            <a:t>Hulling</a:t>
          </a:r>
          <a:endParaRPr lang="en-US" sz="3200" dirty="0"/>
        </a:p>
      </dgm:t>
    </dgm:pt>
    <dgm:pt modelId="{B5D3A9BA-3ABC-498C-A286-AE7AD29AD18A}" type="parTrans" cxnId="{CF09F81E-EAE7-440C-AB07-40A6C23C98BC}">
      <dgm:prSet/>
      <dgm:spPr/>
      <dgm:t>
        <a:bodyPr/>
        <a:lstStyle/>
        <a:p>
          <a:endParaRPr lang="en-US"/>
        </a:p>
      </dgm:t>
    </dgm:pt>
    <dgm:pt modelId="{37F62BC1-A335-4ACC-9505-F661F6BA4683}" type="sibTrans" cxnId="{CF09F81E-EAE7-440C-AB07-40A6C23C98BC}">
      <dgm:prSet/>
      <dgm:spPr/>
      <dgm:t>
        <a:bodyPr/>
        <a:lstStyle/>
        <a:p>
          <a:endParaRPr lang="en-US"/>
        </a:p>
      </dgm:t>
    </dgm:pt>
    <dgm:pt modelId="{66277334-E9DA-41DA-9E5D-89186B7FC8DB}">
      <dgm:prSet/>
      <dgm:spPr/>
      <dgm:t>
        <a:bodyPr/>
        <a:lstStyle/>
        <a:p>
          <a:endParaRPr lang="en-US" dirty="0"/>
        </a:p>
      </dgm:t>
    </dgm:pt>
    <dgm:pt modelId="{BDDF065C-CFFB-4312-A8F0-29BEE9E20A1E}" type="parTrans" cxnId="{56184459-FD5C-4485-A530-1591CF74BA83}">
      <dgm:prSet/>
      <dgm:spPr/>
      <dgm:t>
        <a:bodyPr/>
        <a:lstStyle/>
        <a:p>
          <a:endParaRPr lang="en-US"/>
        </a:p>
      </dgm:t>
    </dgm:pt>
    <dgm:pt modelId="{7179815B-B993-4C16-A5BF-90D0D9694DA9}" type="sibTrans" cxnId="{56184459-FD5C-4485-A530-1591CF74BA83}">
      <dgm:prSet/>
      <dgm:spPr/>
      <dgm:t>
        <a:bodyPr/>
        <a:lstStyle/>
        <a:p>
          <a:endParaRPr lang="en-US"/>
        </a:p>
      </dgm:t>
    </dgm:pt>
    <dgm:pt modelId="{11247110-DA98-4820-AD93-45CF861A6B65}" type="pres">
      <dgm:prSet presAssocID="{BAC6AFF7-A459-42B5-93E4-407CA6FBB62E}" presName="Name0" presStyleCnt="0">
        <dgm:presLayoutVars>
          <dgm:chMax val="7"/>
          <dgm:chPref val="5"/>
        </dgm:presLayoutVars>
      </dgm:prSet>
      <dgm:spPr/>
      <dgm:t>
        <a:bodyPr/>
        <a:lstStyle/>
        <a:p>
          <a:endParaRPr lang="en-US"/>
        </a:p>
      </dgm:t>
    </dgm:pt>
    <dgm:pt modelId="{E5981889-B9E8-4516-B6EC-0ACC75DB44B2}" type="pres">
      <dgm:prSet presAssocID="{BAC6AFF7-A459-42B5-93E4-407CA6FBB62E}" presName="arrowNode" presStyleLbl="node1" presStyleIdx="0" presStyleCnt="1"/>
      <dgm:spPr/>
    </dgm:pt>
    <dgm:pt modelId="{6D7AAD0A-9B55-4248-9EB1-25641E9DCB6E}" type="pres">
      <dgm:prSet presAssocID="{0A226141-F57D-4C37-9F70-ACC9BEBA778C}" presName="txNode1" presStyleLbl="revTx" presStyleIdx="0" presStyleCnt="7">
        <dgm:presLayoutVars>
          <dgm:bulletEnabled val="1"/>
        </dgm:presLayoutVars>
      </dgm:prSet>
      <dgm:spPr/>
      <dgm:t>
        <a:bodyPr/>
        <a:lstStyle/>
        <a:p>
          <a:endParaRPr lang="en-US"/>
        </a:p>
      </dgm:t>
    </dgm:pt>
    <dgm:pt modelId="{F402FFB1-FDF0-45C5-99DF-07A76B8B3FCB}" type="pres">
      <dgm:prSet presAssocID="{E51EFB0D-0205-4657-BB10-55203833064D}" presName="txNode2" presStyleLbl="revTx" presStyleIdx="1" presStyleCnt="7">
        <dgm:presLayoutVars>
          <dgm:bulletEnabled val="1"/>
        </dgm:presLayoutVars>
      </dgm:prSet>
      <dgm:spPr/>
      <dgm:t>
        <a:bodyPr/>
        <a:lstStyle/>
        <a:p>
          <a:endParaRPr lang="en-US"/>
        </a:p>
      </dgm:t>
    </dgm:pt>
    <dgm:pt modelId="{B7266A3F-EEC8-48DE-953C-199BB2401845}" type="pres">
      <dgm:prSet presAssocID="{E8325C21-C6B3-45A8-9649-7EA194431448}" presName="dotNode2" presStyleCnt="0"/>
      <dgm:spPr/>
    </dgm:pt>
    <dgm:pt modelId="{1997F585-F7BE-4864-BE39-7F875E85F203}" type="pres">
      <dgm:prSet presAssocID="{E8325C21-C6B3-45A8-9649-7EA194431448}" presName="dotRepeatNode" presStyleLbl="fgShp" presStyleIdx="0" presStyleCnt="5"/>
      <dgm:spPr/>
      <dgm:t>
        <a:bodyPr/>
        <a:lstStyle/>
        <a:p>
          <a:endParaRPr lang="en-US"/>
        </a:p>
      </dgm:t>
    </dgm:pt>
    <dgm:pt modelId="{C6523196-8258-4961-942A-91FA4797C35F}" type="pres">
      <dgm:prSet presAssocID="{193580C0-B254-4371-B5E9-5AF9E527A65D}" presName="txNode3" presStyleLbl="revTx" presStyleIdx="2" presStyleCnt="7">
        <dgm:presLayoutVars>
          <dgm:bulletEnabled val="1"/>
        </dgm:presLayoutVars>
      </dgm:prSet>
      <dgm:spPr/>
      <dgm:t>
        <a:bodyPr/>
        <a:lstStyle/>
        <a:p>
          <a:endParaRPr lang="en-US"/>
        </a:p>
      </dgm:t>
    </dgm:pt>
    <dgm:pt modelId="{3FE77B9F-50B5-4BCB-A1FA-D8FEEF177DCF}" type="pres">
      <dgm:prSet presAssocID="{F3756C6B-4A2E-4DA4-9213-B76B0025ED2F}" presName="dotNode3" presStyleCnt="0"/>
      <dgm:spPr/>
    </dgm:pt>
    <dgm:pt modelId="{CF9C966F-E936-4C8A-A9C2-932C17A7AA19}" type="pres">
      <dgm:prSet presAssocID="{F3756C6B-4A2E-4DA4-9213-B76B0025ED2F}" presName="dotRepeatNode" presStyleLbl="fgShp" presStyleIdx="1" presStyleCnt="5"/>
      <dgm:spPr/>
      <dgm:t>
        <a:bodyPr/>
        <a:lstStyle/>
        <a:p>
          <a:endParaRPr lang="en-US"/>
        </a:p>
      </dgm:t>
    </dgm:pt>
    <dgm:pt modelId="{D68FE358-A4C1-4B62-A795-57EF4BB866D0}" type="pres">
      <dgm:prSet presAssocID="{B6635A97-2D8A-4138-B659-82531641CC82}" presName="txNode4" presStyleLbl="revTx" presStyleIdx="3" presStyleCnt="7">
        <dgm:presLayoutVars>
          <dgm:bulletEnabled val="1"/>
        </dgm:presLayoutVars>
      </dgm:prSet>
      <dgm:spPr/>
      <dgm:t>
        <a:bodyPr/>
        <a:lstStyle/>
        <a:p>
          <a:endParaRPr lang="en-US"/>
        </a:p>
      </dgm:t>
    </dgm:pt>
    <dgm:pt modelId="{45D2475C-18EA-4614-BEBB-0DB581F75DF9}" type="pres">
      <dgm:prSet presAssocID="{37F62BC1-A335-4ACC-9505-F661F6BA4683}" presName="dotNode4" presStyleCnt="0"/>
      <dgm:spPr/>
    </dgm:pt>
    <dgm:pt modelId="{19F08BF4-FB48-4EB7-A0CE-DB4C17207191}" type="pres">
      <dgm:prSet presAssocID="{37F62BC1-A335-4ACC-9505-F661F6BA4683}" presName="dotRepeatNode" presStyleLbl="fgShp" presStyleIdx="2" presStyleCnt="5"/>
      <dgm:spPr/>
      <dgm:t>
        <a:bodyPr/>
        <a:lstStyle/>
        <a:p>
          <a:endParaRPr lang="en-US"/>
        </a:p>
      </dgm:t>
    </dgm:pt>
    <dgm:pt modelId="{F7CECDA7-71DE-4451-BCC7-0A240E29069B}" type="pres">
      <dgm:prSet presAssocID="{6E6EBF2D-8D10-4A92-AF48-D1BB21D903BB}" presName="txNode5" presStyleLbl="revTx" presStyleIdx="4" presStyleCnt="7" custScaleX="125023">
        <dgm:presLayoutVars>
          <dgm:bulletEnabled val="1"/>
        </dgm:presLayoutVars>
      </dgm:prSet>
      <dgm:spPr/>
      <dgm:t>
        <a:bodyPr/>
        <a:lstStyle/>
        <a:p>
          <a:endParaRPr lang="en-US"/>
        </a:p>
      </dgm:t>
    </dgm:pt>
    <dgm:pt modelId="{9280F0BF-A8A6-49D5-8F7C-601999BF0EAA}" type="pres">
      <dgm:prSet presAssocID="{CB284E98-C610-410E-886F-7D4AE9E2F169}" presName="dotNode5" presStyleCnt="0"/>
      <dgm:spPr/>
    </dgm:pt>
    <dgm:pt modelId="{9A072386-B631-4645-8A17-D111D5AAD594}" type="pres">
      <dgm:prSet presAssocID="{CB284E98-C610-410E-886F-7D4AE9E2F169}" presName="dotRepeatNode" presStyleLbl="fgShp" presStyleIdx="3" presStyleCnt="5"/>
      <dgm:spPr/>
      <dgm:t>
        <a:bodyPr/>
        <a:lstStyle/>
        <a:p>
          <a:endParaRPr lang="en-US"/>
        </a:p>
      </dgm:t>
    </dgm:pt>
    <dgm:pt modelId="{6C198CD1-7F1B-4304-906C-651D53A29A06}" type="pres">
      <dgm:prSet presAssocID="{95DB96EA-B1D4-4B7F-9D74-7487AC75635E}" presName="txNode6" presStyleLbl="revTx" presStyleIdx="5" presStyleCnt="7">
        <dgm:presLayoutVars>
          <dgm:bulletEnabled val="1"/>
        </dgm:presLayoutVars>
      </dgm:prSet>
      <dgm:spPr/>
      <dgm:t>
        <a:bodyPr/>
        <a:lstStyle/>
        <a:p>
          <a:endParaRPr lang="en-US"/>
        </a:p>
      </dgm:t>
    </dgm:pt>
    <dgm:pt modelId="{B857179C-A8B7-4A93-AFAD-41A16426A8A5}" type="pres">
      <dgm:prSet presAssocID="{E09634DC-42D8-41AF-9979-F10DEBB5369D}" presName="dotNode6" presStyleCnt="0"/>
      <dgm:spPr/>
    </dgm:pt>
    <dgm:pt modelId="{E15E07E1-4F3D-4735-BBF1-0904FC3226A0}" type="pres">
      <dgm:prSet presAssocID="{E09634DC-42D8-41AF-9979-F10DEBB5369D}" presName="dotRepeatNode" presStyleLbl="fgShp" presStyleIdx="4" presStyleCnt="5"/>
      <dgm:spPr/>
      <dgm:t>
        <a:bodyPr/>
        <a:lstStyle/>
        <a:p>
          <a:endParaRPr lang="en-US"/>
        </a:p>
      </dgm:t>
    </dgm:pt>
    <dgm:pt modelId="{66BB3692-2092-4424-B767-88E49CA8A516}" type="pres">
      <dgm:prSet presAssocID="{66277334-E9DA-41DA-9E5D-89186B7FC8DB}" presName="txNode7" presStyleLbl="revTx" presStyleIdx="6" presStyleCnt="7">
        <dgm:presLayoutVars>
          <dgm:bulletEnabled val="1"/>
        </dgm:presLayoutVars>
      </dgm:prSet>
      <dgm:spPr/>
      <dgm:t>
        <a:bodyPr/>
        <a:lstStyle/>
        <a:p>
          <a:endParaRPr lang="en-US"/>
        </a:p>
      </dgm:t>
    </dgm:pt>
  </dgm:ptLst>
  <dgm:cxnLst>
    <dgm:cxn modelId="{27C1E36D-826F-40A0-B138-C0A8D1C45E2A}" srcId="{BAC6AFF7-A459-42B5-93E4-407CA6FBB62E}" destId="{6E6EBF2D-8D10-4A92-AF48-D1BB21D903BB}" srcOrd="4" destOrd="0" parTransId="{50F61737-4677-41BF-AD1F-073515843E33}" sibTransId="{CB284E98-C610-410E-886F-7D4AE9E2F169}"/>
    <dgm:cxn modelId="{6E3D86F6-19B0-4C7B-9827-AA8C9B317C2E}" type="presOf" srcId="{37F62BC1-A335-4ACC-9505-F661F6BA4683}" destId="{19F08BF4-FB48-4EB7-A0CE-DB4C17207191}" srcOrd="0" destOrd="0" presId="urn:microsoft.com/office/officeart/2009/3/layout/DescendingProcess"/>
    <dgm:cxn modelId="{63217C57-1E01-4FD5-882D-300B500CE448}" type="presOf" srcId="{E09634DC-42D8-41AF-9979-F10DEBB5369D}" destId="{E15E07E1-4F3D-4735-BBF1-0904FC3226A0}" srcOrd="0" destOrd="0" presId="urn:microsoft.com/office/officeart/2009/3/layout/DescendingProcess"/>
    <dgm:cxn modelId="{3CB6117C-3FB7-45D4-BEFA-075191F8DF18}" srcId="{BAC6AFF7-A459-42B5-93E4-407CA6FBB62E}" destId="{E51EFB0D-0205-4657-BB10-55203833064D}" srcOrd="1" destOrd="0" parTransId="{A4F52619-0B1A-4837-B751-70A957EA68A3}" sibTransId="{E8325C21-C6B3-45A8-9649-7EA194431448}"/>
    <dgm:cxn modelId="{595AB061-B8C5-4058-8FC4-ECD458B3CC50}" type="presOf" srcId="{193580C0-B254-4371-B5E9-5AF9E527A65D}" destId="{C6523196-8258-4961-942A-91FA4797C35F}" srcOrd="0" destOrd="0" presId="urn:microsoft.com/office/officeart/2009/3/layout/DescendingProcess"/>
    <dgm:cxn modelId="{CAC4C634-C28C-4645-9EAD-EB57A5575FD1}" srcId="{BAC6AFF7-A459-42B5-93E4-407CA6FBB62E}" destId="{0A226141-F57D-4C37-9F70-ACC9BEBA778C}" srcOrd="0" destOrd="0" parTransId="{80337946-2E37-489E-8353-BC0AC189C3B9}" sibTransId="{AA5157E4-740A-407A-83CA-5242FA9A0B3F}"/>
    <dgm:cxn modelId="{5F6334F9-B3EF-4246-8FC5-BB2BAC1FB96A}" type="presOf" srcId="{0A226141-F57D-4C37-9F70-ACC9BEBA778C}" destId="{6D7AAD0A-9B55-4248-9EB1-25641E9DCB6E}" srcOrd="0" destOrd="0" presId="urn:microsoft.com/office/officeart/2009/3/layout/DescendingProcess"/>
    <dgm:cxn modelId="{E9EDA827-DBC3-4A07-BA25-A8E876B7B6CB}" type="presOf" srcId="{BAC6AFF7-A459-42B5-93E4-407CA6FBB62E}" destId="{11247110-DA98-4820-AD93-45CF861A6B65}" srcOrd="0" destOrd="0" presId="urn:microsoft.com/office/officeart/2009/3/layout/DescendingProcess"/>
    <dgm:cxn modelId="{3419E023-A7CC-4AF8-83FC-A478C76DFD04}" type="presOf" srcId="{95DB96EA-B1D4-4B7F-9D74-7487AC75635E}" destId="{6C198CD1-7F1B-4304-906C-651D53A29A06}" srcOrd="0" destOrd="0" presId="urn:microsoft.com/office/officeart/2009/3/layout/DescendingProcess"/>
    <dgm:cxn modelId="{06A3A2EF-46D4-484C-A3CC-39D437847C91}" srcId="{BAC6AFF7-A459-42B5-93E4-407CA6FBB62E}" destId="{193580C0-B254-4371-B5E9-5AF9E527A65D}" srcOrd="2" destOrd="0" parTransId="{0444EE57-5111-4549-9B8F-AD4C552EB5D2}" sibTransId="{F3756C6B-4A2E-4DA4-9213-B76B0025ED2F}"/>
    <dgm:cxn modelId="{46B7263F-AF60-4DB5-8690-C0B265E71FE4}" type="presOf" srcId="{E8325C21-C6B3-45A8-9649-7EA194431448}" destId="{1997F585-F7BE-4864-BE39-7F875E85F203}" srcOrd="0" destOrd="0" presId="urn:microsoft.com/office/officeart/2009/3/layout/DescendingProcess"/>
    <dgm:cxn modelId="{9CCE4BAB-E7EE-4D3B-8813-163C199968A2}" srcId="{BAC6AFF7-A459-42B5-93E4-407CA6FBB62E}" destId="{95DB96EA-B1D4-4B7F-9D74-7487AC75635E}" srcOrd="5" destOrd="0" parTransId="{9C8AF51B-A3DF-4A23-A282-E796E3AC5DB4}" sibTransId="{E09634DC-42D8-41AF-9979-F10DEBB5369D}"/>
    <dgm:cxn modelId="{A71F5ABF-FB2F-459E-9CB3-7551D3900C12}" type="presOf" srcId="{6E6EBF2D-8D10-4A92-AF48-D1BB21D903BB}" destId="{F7CECDA7-71DE-4451-BCC7-0A240E29069B}" srcOrd="0" destOrd="0" presId="urn:microsoft.com/office/officeart/2009/3/layout/DescendingProcess"/>
    <dgm:cxn modelId="{3D739E62-BB0D-45DF-A8C4-C134146007AB}" type="presOf" srcId="{F3756C6B-4A2E-4DA4-9213-B76B0025ED2F}" destId="{CF9C966F-E936-4C8A-A9C2-932C17A7AA19}" srcOrd="0" destOrd="0" presId="urn:microsoft.com/office/officeart/2009/3/layout/DescendingProcess"/>
    <dgm:cxn modelId="{4716F8CE-0BED-4801-B834-C1B13971012A}" type="presOf" srcId="{CB284E98-C610-410E-886F-7D4AE9E2F169}" destId="{9A072386-B631-4645-8A17-D111D5AAD594}" srcOrd="0" destOrd="0" presId="urn:microsoft.com/office/officeart/2009/3/layout/DescendingProcess"/>
    <dgm:cxn modelId="{FD7DCAA3-ACB9-4FC7-82D9-CB1C958B9BF6}" type="presOf" srcId="{B6635A97-2D8A-4138-B659-82531641CC82}" destId="{D68FE358-A4C1-4B62-A795-57EF4BB866D0}" srcOrd="0" destOrd="0" presId="urn:microsoft.com/office/officeart/2009/3/layout/DescendingProcess"/>
    <dgm:cxn modelId="{56184459-FD5C-4485-A530-1591CF74BA83}" srcId="{BAC6AFF7-A459-42B5-93E4-407CA6FBB62E}" destId="{66277334-E9DA-41DA-9E5D-89186B7FC8DB}" srcOrd="6" destOrd="0" parTransId="{BDDF065C-CFFB-4312-A8F0-29BEE9E20A1E}" sibTransId="{7179815B-B993-4C16-A5BF-90D0D9694DA9}"/>
    <dgm:cxn modelId="{55EE7403-0EAC-4803-9927-E275E748DDCA}" type="presOf" srcId="{66277334-E9DA-41DA-9E5D-89186B7FC8DB}" destId="{66BB3692-2092-4424-B767-88E49CA8A516}" srcOrd="0" destOrd="0" presId="urn:microsoft.com/office/officeart/2009/3/layout/DescendingProcess"/>
    <dgm:cxn modelId="{2A3261F9-9BCD-4833-ACC9-142A4A270FB0}" type="presOf" srcId="{E51EFB0D-0205-4657-BB10-55203833064D}" destId="{F402FFB1-FDF0-45C5-99DF-07A76B8B3FCB}" srcOrd="0" destOrd="0" presId="urn:microsoft.com/office/officeart/2009/3/layout/DescendingProcess"/>
    <dgm:cxn modelId="{CF09F81E-EAE7-440C-AB07-40A6C23C98BC}" srcId="{BAC6AFF7-A459-42B5-93E4-407CA6FBB62E}" destId="{B6635A97-2D8A-4138-B659-82531641CC82}" srcOrd="3" destOrd="0" parTransId="{B5D3A9BA-3ABC-498C-A286-AE7AD29AD18A}" sibTransId="{37F62BC1-A335-4ACC-9505-F661F6BA4683}"/>
    <dgm:cxn modelId="{07E6485B-03BB-4081-8120-920BAD093C74}" type="presParOf" srcId="{11247110-DA98-4820-AD93-45CF861A6B65}" destId="{E5981889-B9E8-4516-B6EC-0ACC75DB44B2}" srcOrd="0" destOrd="0" presId="urn:microsoft.com/office/officeart/2009/3/layout/DescendingProcess"/>
    <dgm:cxn modelId="{5D9D58EC-0312-4129-9627-11EFF68BABAE}" type="presParOf" srcId="{11247110-DA98-4820-AD93-45CF861A6B65}" destId="{6D7AAD0A-9B55-4248-9EB1-25641E9DCB6E}" srcOrd="1" destOrd="0" presId="urn:microsoft.com/office/officeart/2009/3/layout/DescendingProcess"/>
    <dgm:cxn modelId="{9093D5E0-C055-41A3-A1B6-8A4C8003C03C}" type="presParOf" srcId="{11247110-DA98-4820-AD93-45CF861A6B65}" destId="{F402FFB1-FDF0-45C5-99DF-07A76B8B3FCB}" srcOrd="2" destOrd="0" presId="urn:microsoft.com/office/officeart/2009/3/layout/DescendingProcess"/>
    <dgm:cxn modelId="{3CFEDC21-85AF-4F1C-8A8C-62FF38A401CA}" type="presParOf" srcId="{11247110-DA98-4820-AD93-45CF861A6B65}" destId="{B7266A3F-EEC8-48DE-953C-199BB2401845}" srcOrd="3" destOrd="0" presId="urn:microsoft.com/office/officeart/2009/3/layout/DescendingProcess"/>
    <dgm:cxn modelId="{4C5A7458-0851-4FEA-8637-FAD15784F1D9}" type="presParOf" srcId="{B7266A3F-EEC8-48DE-953C-199BB2401845}" destId="{1997F585-F7BE-4864-BE39-7F875E85F203}" srcOrd="0" destOrd="0" presId="urn:microsoft.com/office/officeart/2009/3/layout/DescendingProcess"/>
    <dgm:cxn modelId="{1D2EF271-F558-4DC3-B895-79E4A0F75410}" type="presParOf" srcId="{11247110-DA98-4820-AD93-45CF861A6B65}" destId="{C6523196-8258-4961-942A-91FA4797C35F}" srcOrd="4" destOrd="0" presId="urn:microsoft.com/office/officeart/2009/3/layout/DescendingProcess"/>
    <dgm:cxn modelId="{BC6BA3C5-4B5D-4B03-A408-668B0F71F747}" type="presParOf" srcId="{11247110-DA98-4820-AD93-45CF861A6B65}" destId="{3FE77B9F-50B5-4BCB-A1FA-D8FEEF177DCF}" srcOrd="5" destOrd="0" presId="urn:microsoft.com/office/officeart/2009/3/layout/DescendingProcess"/>
    <dgm:cxn modelId="{FB63EAB5-377C-4DBE-812A-B9C8F138CEC4}" type="presParOf" srcId="{3FE77B9F-50B5-4BCB-A1FA-D8FEEF177DCF}" destId="{CF9C966F-E936-4C8A-A9C2-932C17A7AA19}" srcOrd="0" destOrd="0" presId="urn:microsoft.com/office/officeart/2009/3/layout/DescendingProcess"/>
    <dgm:cxn modelId="{3E27B263-7CCC-4BF9-B41F-FC7645017198}" type="presParOf" srcId="{11247110-DA98-4820-AD93-45CF861A6B65}" destId="{D68FE358-A4C1-4B62-A795-57EF4BB866D0}" srcOrd="6" destOrd="0" presId="urn:microsoft.com/office/officeart/2009/3/layout/DescendingProcess"/>
    <dgm:cxn modelId="{E48D2BA7-C671-42C0-9AA6-D07891680456}" type="presParOf" srcId="{11247110-DA98-4820-AD93-45CF861A6B65}" destId="{45D2475C-18EA-4614-BEBB-0DB581F75DF9}" srcOrd="7" destOrd="0" presId="urn:microsoft.com/office/officeart/2009/3/layout/DescendingProcess"/>
    <dgm:cxn modelId="{725FA71D-83DB-437A-8BBD-BBBB26A193C6}" type="presParOf" srcId="{45D2475C-18EA-4614-BEBB-0DB581F75DF9}" destId="{19F08BF4-FB48-4EB7-A0CE-DB4C17207191}" srcOrd="0" destOrd="0" presId="urn:microsoft.com/office/officeart/2009/3/layout/DescendingProcess"/>
    <dgm:cxn modelId="{1682ECEB-58F9-45FF-9C41-02C11E64902C}" type="presParOf" srcId="{11247110-DA98-4820-AD93-45CF861A6B65}" destId="{F7CECDA7-71DE-4451-BCC7-0A240E29069B}" srcOrd="8" destOrd="0" presId="urn:microsoft.com/office/officeart/2009/3/layout/DescendingProcess"/>
    <dgm:cxn modelId="{21B4015A-0BF2-40B0-8ADF-92DE8BBCC3C5}" type="presParOf" srcId="{11247110-DA98-4820-AD93-45CF861A6B65}" destId="{9280F0BF-A8A6-49D5-8F7C-601999BF0EAA}" srcOrd="9" destOrd="0" presId="urn:microsoft.com/office/officeart/2009/3/layout/DescendingProcess"/>
    <dgm:cxn modelId="{66FD8FF7-FF69-4C9A-BBEF-2EE039FC8FB0}" type="presParOf" srcId="{9280F0BF-A8A6-49D5-8F7C-601999BF0EAA}" destId="{9A072386-B631-4645-8A17-D111D5AAD594}" srcOrd="0" destOrd="0" presId="urn:microsoft.com/office/officeart/2009/3/layout/DescendingProcess"/>
    <dgm:cxn modelId="{3B356095-349D-4291-8885-D74005CA906B}" type="presParOf" srcId="{11247110-DA98-4820-AD93-45CF861A6B65}" destId="{6C198CD1-7F1B-4304-906C-651D53A29A06}" srcOrd="10" destOrd="0" presId="urn:microsoft.com/office/officeart/2009/3/layout/DescendingProcess"/>
    <dgm:cxn modelId="{B96C7B53-44A1-4FC2-91B0-C9B75199560E}" type="presParOf" srcId="{11247110-DA98-4820-AD93-45CF861A6B65}" destId="{B857179C-A8B7-4A93-AFAD-41A16426A8A5}" srcOrd="11" destOrd="0" presId="urn:microsoft.com/office/officeart/2009/3/layout/DescendingProcess"/>
    <dgm:cxn modelId="{4967DEB7-1E65-42E2-A304-C2E74D6E3193}" type="presParOf" srcId="{B857179C-A8B7-4A93-AFAD-41A16426A8A5}" destId="{E15E07E1-4F3D-4735-BBF1-0904FC3226A0}" srcOrd="0" destOrd="0" presId="urn:microsoft.com/office/officeart/2009/3/layout/DescendingProcess"/>
    <dgm:cxn modelId="{E275D390-76D8-4261-BEDC-DD5B12CBD935}" type="presParOf" srcId="{11247110-DA98-4820-AD93-45CF861A6B65}" destId="{66BB3692-2092-4424-B767-88E49CA8A516}" srcOrd="1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D15DC-DED0-498A-B70C-8A09F23DB82C}" type="datetimeFigureOut">
              <a:rPr lang="en-US" smtClean="0"/>
              <a:t>5/12/2015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56559-2583-4ABB-8D62-9C9A9345DF5F}" type="slidenum">
              <a:rPr lang="en-US" smtClean="0"/>
              <a:t>‹#›</a:t>
            </a:fld>
            <a:endParaRPr lang="en-US"/>
          </a:p>
        </p:txBody>
      </p:sp>
    </p:spTree>
    <p:extLst>
      <p:ext uri="{BB962C8B-B14F-4D97-AF65-F5344CB8AC3E}">
        <p14:creationId xmlns:p14="http://schemas.microsoft.com/office/powerpoint/2010/main" val="66867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19</a:t>
            </a:fld>
            <a:endParaRPr lang="en-US"/>
          </a:p>
        </p:txBody>
      </p:sp>
    </p:spTree>
    <p:extLst>
      <p:ext uri="{BB962C8B-B14F-4D97-AF65-F5344CB8AC3E}">
        <p14:creationId xmlns:p14="http://schemas.microsoft.com/office/powerpoint/2010/main" val="2415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43</a:t>
            </a:fld>
            <a:endParaRPr lang="en-US"/>
          </a:p>
        </p:txBody>
      </p:sp>
    </p:spTree>
    <p:extLst>
      <p:ext uri="{BB962C8B-B14F-4D97-AF65-F5344CB8AC3E}">
        <p14:creationId xmlns:p14="http://schemas.microsoft.com/office/powerpoint/2010/main" val="7000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44</a:t>
            </a:fld>
            <a:endParaRPr lang="en-US"/>
          </a:p>
        </p:txBody>
      </p:sp>
    </p:spTree>
    <p:extLst>
      <p:ext uri="{BB962C8B-B14F-4D97-AF65-F5344CB8AC3E}">
        <p14:creationId xmlns:p14="http://schemas.microsoft.com/office/powerpoint/2010/main" val="1560976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45</a:t>
            </a:fld>
            <a:endParaRPr lang="en-US"/>
          </a:p>
        </p:txBody>
      </p:sp>
    </p:spTree>
    <p:extLst>
      <p:ext uri="{BB962C8B-B14F-4D97-AF65-F5344CB8AC3E}">
        <p14:creationId xmlns:p14="http://schemas.microsoft.com/office/powerpoint/2010/main" val="1969035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50</a:t>
            </a:fld>
            <a:endParaRPr lang="en-US"/>
          </a:p>
        </p:txBody>
      </p:sp>
    </p:spTree>
    <p:extLst>
      <p:ext uri="{BB962C8B-B14F-4D97-AF65-F5344CB8AC3E}">
        <p14:creationId xmlns:p14="http://schemas.microsoft.com/office/powerpoint/2010/main" val="3252685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51</a:t>
            </a:fld>
            <a:endParaRPr lang="en-US"/>
          </a:p>
        </p:txBody>
      </p:sp>
    </p:spTree>
    <p:extLst>
      <p:ext uri="{BB962C8B-B14F-4D97-AF65-F5344CB8AC3E}">
        <p14:creationId xmlns:p14="http://schemas.microsoft.com/office/powerpoint/2010/main" val="2042005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20</a:t>
            </a:fld>
            <a:endParaRPr lang="en-US"/>
          </a:p>
        </p:txBody>
      </p:sp>
    </p:spTree>
    <p:extLst>
      <p:ext uri="{BB962C8B-B14F-4D97-AF65-F5344CB8AC3E}">
        <p14:creationId xmlns:p14="http://schemas.microsoft.com/office/powerpoint/2010/main" val="234122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21</a:t>
            </a:fld>
            <a:endParaRPr lang="en-US"/>
          </a:p>
        </p:txBody>
      </p:sp>
    </p:spTree>
    <p:extLst>
      <p:ext uri="{BB962C8B-B14F-4D97-AF65-F5344CB8AC3E}">
        <p14:creationId xmlns:p14="http://schemas.microsoft.com/office/powerpoint/2010/main" val="322568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27</a:t>
            </a:fld>
            <a:endParaRPr lang="en-US"/>
          </a:p>
        </p:txBody>
      </p:sp>
    </p:spTree>
    <p:extLst>
      <p:ext uri="{BB962C8B-B14F-4D97-AF65-F5344CB8AC3E}">
        <p14:creationId xmlns:p14="http://schemas.microsoft.com/office/powerpoint/2010/main" val="54949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37</a:t>
            </a:fld>
            <a:endParaRPr lang="en-US"/>
          </a:p>
        </p:txBody>
      </p:sp>
    </p:spTree>
    <p:extLst>
      <p:ext uri="{BB962C8B-B14F-4D97-AF65-F5344CB8AC3E}">
        <p14:creationId xmlns:p14="http://schemas.microsoft.com/office/powerpoint/2010/main" val="932679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39</a:t>
            </a:fld>
            <a:endParaRPr lang="en-US"/>
          </a:p>
        </p:txBody>
      </p:sp>
    </p:spTree>
    <p:extLst>
      <p:ext uri="{BB962C8B-B14F-4D97-AF65-F5344CB8AC3E}">
        <p14:creationId xmlns:p14="http://schemas.microsoft.com/office/powerpoint/2010/main" val="2678866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40</a:t>
            </a:fld>
            <a:endParaRPr lang="en-US"/>
          </a:p>
        </p:txBody>
      </p:sp>
    </p:spTree>
    <p:extLst>
      <p:ext uri="{BB962C8B-B14F-4D97-AF65-F5344CB8AC3E}">
        <p14:creationId xmlns:p14="http://schemas.microsoft.com/office/powerpoint/2010/main" val="822021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41</a:t>
            </a:fld>
            <a:endParaRPr lang="en-US"/>
          </a:p>
        </p:txBody>
      </p:sp>
    </p:spTree>
    <p:extLst>
      <p:ext uri="{BB962C8B-B14F-4D97-AF65-F5344CB8AC3E}">
        <p14:creationId xmlns:p14="http://schemas.microsoft.com/office/powerpoint/2010/main" val="3173574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42</a:t>
            </a:fld>
            <a:endParaRPr lang="en-US"/>
          </a:p>
        </p:txBody>
      </p:sp>
    </p:spTree>
    <p:extLst>
      <p:ext uri="{BB962C8B-B14F-4D97-AF65-F5344CB8AC3E}">
        <p14:creationId xmlns:p14="http://schemas.microsoft.com/office/powerpoint/2010/main" val="1252439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71957D7-527F-4B64-AC46-E61EE284AEE0}" type="datetime1">
              <a:rPr lang="en-US" smtClean="0"/>
              <a:t>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7E79E9-6739-421E-AA92-98450AD9EEF4}" type="datetime1">
              <a:rPr lang="en-US" smtClean="0"/>
              <a:t>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45C8F7-EAE1-412D-9C68-1718F96A15AA}" type="datetime1">
              <a:rPr lang="en-US" smtClean="0"/>
              <a:t>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B138C6-2ED2-4813-A341-EFD55AD285D6}" type="datetime1">
              <a:rPr lang="en-US" smtClean="0"/>
              <a:t>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181C18-1BE0-4CED-9D34-1097DDF6E024}" type="datetime1">
              <a:rPr lang="en-US" smtClean="0"/>
              <a:t>5/12/2015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58C09F-FD6C-49D8-B8E6-C0B68CF6852C}" type="datetime1">
              <a:rPr lang="en-US" smtClean="0"/>
              <a:t>5/12/2015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B35BD8-E659-4884-AA8E-A7B1BD305527}" type="datetime1">
              <a:rPr lang="en-US" smtClean="0"/>
              <a:t>5/12/2015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1E6E59-77E2-4132-82DB-FE1AA561D80C}" type="datetime1">
              <a:rPr lang="en-US" smtClean="0"/>
              <a:t>5/12/2015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ECD24-DECF-4D26-97B3-0206BBCFA37C}" type="datetime1">
              <a:rPr lang="en-US" smtClean="0"/>
              <a:t>5/12/2015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6E8F1A-2DA2-4B16-BAE8-2518B3C030C9}" type="datetime1">
              <a:rPr lang="en-US" smtClean="0"/>
              <a:t>5/12/2015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65C254-CD23-40F6-BFD3-E222FD53FCC6}" type="datetime1">
              <a:rPr lang="en-US" smtClean="0"/>
              <a:t>5/12/2015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51A5EE-AF05-40DC-8B70-CDE008B4331A}" type="datetime1">
              <a:rPr lang="en-US" smtClean="0"/>
              <a:t>5/12/2015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tel:2014280194"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tel:2014280199" TargetMode="External"/><Relationship Id="rId4" Type="http://schemas.openxmlformats.org/officeDocument/2006/relationships/hyperlink" Target="tel:201428019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4960137"/>
            <a:ext cx="7366000" cy="1463040"/>
          </a:xfrm>
        </p:spPr>
        <p:txBody>
          <a:bodyPr/>
          <a:lstStyle/>
          <a:p>
            <a:r>
              <a:rPr lang="en-GB" dirty="0" smtClean="0"/>
              <a:t>Organic Food</a:t>
            </a:r>
            <a:endParaRPr lang="en-US" dirty="0"/>
          </a:p>
        </p:txBody>
      </p:sp>
      <p:sp>
        <p:nvSpPr>
          <p:cNvPr id="3" name="Subtitle 2"/>
          <p:cNvSpPr>
            <a:spLocks noGrp="1"/>
          </p:cNvSpPr>
          <p:nvPr>
            <p:ph type="subTitle" idx="1"/>
          </p:nvPr>
        </p:nvSpPr>
        <p:spPr>
          <a:xfrm>
            <a:off x="8425542" y="5137211"/>
            <a:ext cx="3621315" cy="1285966"/>
          </a:xfrm>
        </p:spPr>
        <p:txBody>
          <a:bodyPr>
            <a:normAutofit/>
          </a:bodyPr>
          <a:lstStyle/>
          <a:p>
            <a:r>
              <a:rPr lang="en-GB" dirty="0" smtClean="0"/>
              <a:t>7</a:t>
            </a:r>
            <a:r>
              <a:rPr lang="en-GB" baseline="30000" dirty="0" smtClean="0"/>
              <a:t>th</a:t>
            </a:r>
            <a:r>
              <a:rPr lang="en-GB" dirty="0" smtClean="0"/>
              <a:t> floor’s proposal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8333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57209"/>
            <a:ext cx="4389120" cy="1737360"/>
          </a:xfrm>
        </p:spPr>
        <p:txBody>
          <a:bodyPr/>
          <a:lstStyle/>
          <a:p>
            <a:r>
              <a:rPr lang="en-GB" dirty="0" smtClean="0"/>
              <a:t>Recall our logic model</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4324" t="28180" r="51975" b="13986"/>
          <a:stretch/>
        </p:blipFill>
        <p:spPr>
          <a:xfrm>
            <a:off x="7215900" y="236764"/>
            <a:ext cx="3918692" cy="6374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half" idx="2"/>
          </p:nvPr>
        </p:nvSpPr>
        <p:spPr>
          <a:xfrm>
            <a:off x="708213" y="2223246"/>
            <a:ext cx="6338046" cy="3980329"/>
          </a:xfrm>
        </p:spPr>
        <p:txBody>
          <a:bodyPr>
            <a:noAutofit/>
          </a:bodyPr>
          <a:lstStyle/>
          <a:p>
            <a:pPr marL="457200" indent="-457200">
              <a:buFont typeface="Wingdings" panose="05000000000000000000" pitchFamily="2" charset="2"/>
              <a:buChar char="ü"/>
            </a:pPr>
            <a:r>
              <a:rPr lang="en-GB" sz="3200" dirty="0" smtClean="0"/>
              <a:t> Research from agriculture journal</a:t>
            </a:r>
          </a:p>
          <a:p>
            <a:endParaRPr lang="en-GB" sz="3200" dirty="0" smtClean="0"/>
          </a:p>
          <a:p>
            <a:pPr marL="457200" indent="-457200">
              <a:buFont typeface="Wingdings" panose="05000000000000000000" pitchFamily="2" charset="2"/>
              <a:buChar char="Ø"/>
            </a:pPr>
            <a:r>
              <a:rPr lang="en-GB" sz="3200" dirty="0" smtClean="0"/>
              <a:t> Collect data from the internet</a:t>
            </a:r>
          </a:p>
          <a:p>
            <a:endParaRPr lang="en-GB" sz="3200" dirty="0" smtClean="0"/>
          </a:p>
          <a:p>
            <a:pPr marL="514350" indent="-514350">
              <a:buFont typeface="Wingdings" panose="05000000000000000000" pitchFamily="2" charset="2"/>
              <a:buChar char="v"/>
            </a:pPr>
            <a:r>
              <a:rPr lang="en-GB" sz="3200" dirty="0" smtClean="0"/>
              <a:t> Publishing industrial analysis using online tool</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3521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Recall our Project’s outline</a:t>
            </a:r>
            <a:endParaRPr lang="en-US" dirty="0"/>
          </a:p>
        </p:txBody>
      </p:sp>
      <p:sp>
        <p:nvSpPr>
          <p:cNvPr id="3" name="Content Placeholder 2"/>
          <p:cNvSpPr>
            <a:spLocks noGrp="1"/>
          </p:cNvSpPr>
          <p:nvPr>
            <p:ph idx="1"/>
          </p:nvPr>
        </p:nvSpPr>
        <p:spPr>
          <a:xfrm>
            <a:off x="1024128" y="1957388"/>
            <a:ext cx="10648759" cy="4672012"/>
          </a:xfrm>
        </p:spPr>
        <p:txBody>
          <a:bodyPr>
            <a:noAutofit/>
          </a:bodyPr>
          <a:lstStyle/>
          <a:p>
            <a:pPr>
              <a:buFont typeface="Wingdings" panose="05000000000000000000" pitchFamily="2" charset="2"/>
              <a:buChar char="ü"/>
            </a:pPr>
            <a:r>
              <a:rPr lang="en-PH" sz="3600" dirty="0" smtClean="0"/>
              <a:t> History/development </a:t>
            </a:r>
            <a:r>
              <a:rPr lang="en-PH" sz="3600" dirty="0"/>
              <a:t>of organic food </a:t>
            </a:r>
            <a:r>
              <a:rPr lang="en-PH" sz="3600" dirty="0" smtClean="0"/>
              <a:t>industry</a:t>
            </a:r>
            <a:endParaRPr lang="en-PH" sz="3600" dirty="0"/>
          </a:p>
          <a:p>
            <a:pPr>
              <a:buFont typeface="Wingdings" panose="05000000000000000000" pitchFamily="2" charset="2"/>
              <a:buChar char="ü"/>
            </a:pPr>
            <a:r>
              <a:rPr lang="en-PH" sz="3600" dirty="0" smtClean="0"/>
              <a:t> Advantages </a:t>
            </a:r>
            <a:r>
              <a:rPr lang="en-PH" sz="3600" dirty="0"/>
              <a:t>of organic food compared to regular </a:t>
            </a:r>
            <a:r>
              <a:rPr lang="en-PH" sz="3600" dirty="0" smtClean="0"/>
              <a:t>food</a:t>
            </a:r>
            <a:endParaRPr lang="en-PH" sz="3600" dirty="0"/>
          </a:p>
          <a:p>
            <a:pPr>
              <a:buFont typeface="Wingdings" panose="05000000000000000000" pitchFamily="2" charset="2"/>
              <a:buChar char="ü"/>
            </a:pPr>
            <a:r>
              <a:rPr lang="en-PH" sz="3600" dirty="0" smtClean="0"/>
              <a:t> Governments</a:t>
            </a:r>
            <a:r>
              <a:rPr lang="en-PH" sz="3600" dirty="0"/>
              <a:t>’ policies and regulations in organic food </a:t>
            </a:r>
            <a:r>
              <a:rPr lang="en-PH" sz="3600" dirty="0" smtClean="0"/>
              <a:t>industries</a:t>
            </a:r>
          </a:p>
          <a:p>
            <a:pPr>
              <a:buFont typeface="Wingdings" panose="05000000000000000000" pitchFamily="2" charset="2"/>
              <a:buChar char="ü"/>
            </a:pPr>
            <a:r>
              <a:rPr lang="en-PH" sz="3600" dirty="0" smtClean="0"/>
              <a:t> Technology involved in organic foods’ industries</a:t>
            </a:r>
          </a:p>
          <a:p>
            <a:pPr>
              <a:buFont typeface="Wingdings" panose="05000000000000000000" pitchFamily="2" charset="2"/>
              <a:buChar char="ü"/>
            </a:pPr>
            <a:endParaRPr lang="en-PH" sz="3600" dirty="0" smtClean="0"/>
          </a:p>
          <a:p>
            <a:pPr>
              <a:buFont typeface="Wingdings" panose="05000000000000000000" pitchFamily="2" charset="2"/>
              <a:buChar char="v"/>
            </a:pPr>
            <a:r>
              <a:rPr lang="en-PH" sz="3600" dirty="0" smtClean="0"/>
              <a:t> Market </a:t>
            </a:r>
            <a:r>
              <a:rPr lang="en-PH" sz="3600" dirty="0"/>
              <a:t>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26953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“Organic”</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58663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5234913"/>
              </p:ext>
            </p:extLst>
          </p:nvPr>
        </p:nvGraphicFramePr>
        <p:xfrm>
          <a:off x="879143" y="2084832"/>
          <a:ext cx="10515600" cy="330200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1920s</a:t>
                      </a:r>
                      <a:r>
                        <a:rPr lang="en-US" b="1" baseline="0" dirty="0" smtClean="0"/>
                        <a:t> – 1940s</a:t>
                      </a:r>
                      <a:endParaRPr lang="en-US" b="1" dirty="0"/>
                    </a:p>
                  </a:txBody>
                  <a:tcPr/>
                </a:tc>
                <a:tc>
                  <a:txBody>
                    <a:bodyPr/>
                    <a:lstStyle/>
                    <a:p>
                      <a:r>
                        <a:rPr lang="en-US" dirty="0" smtClean="0"/>
                        <a:t>Writers in the U.S. and Great Britain published influential works introducing the basic idea of organics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1940's</a:t>
                      </a:r>
                    </a:p>
                  </a:txBody>
                  <a:tcPr/>
                </a:tc>
                <a:tc>
                  <a:txBody>
                    <a:bodyPr/>
                    <a:lstStyle/>
                    <a:p>
                      <a:r>
                        <a:rPr lang="en-US" dirty="0" smtClean="0"/>
                        <a:t>Synthetic pesticides and herbicides were introduced to American agriculture</a:t>
                      </a:r>
                      <a:endParaRPr lang="en-US" dirty="0"/>
                    </a:p>
                  </a:txBody>
                  <a:tcPr/>
                </a:tc>
              </a:tr>
              <a:tr h="370840">
                <a:tc>
                  <a:txBody>
                    <a:bodyPr/>
                    <a:lstStyle/>
                    <a:p>
                      <a:r>
                        <a:rPr lang="en-US" b="1" dirty="0" smtClean="0"/>
                        <a:t>1940's to 1950's</a:t>
                      </a:r>
                      <a:endParaRPr lang="en-US" b="1" dirty="0"/>
                    </a:p>
                  </a:txBody>
                  <a:tcPr/>
                </a:tc>
                <a:tc>
                  <a:txBody>
                    <a:bodyPr/>
                    <a:lstStyle/>
                    <a:p>
                      <a:r>
                        <a:rPr lang="en-US" dirty="0" smtClean="0"/>
                        <a:t>A loose network of farmers,</a:t>
                      </a:r>
                      <a:r>
                        <a:rPr lang="en-US" baseline="0" dirty="0" smtClean="0"/>
                        <a:t> </a:t>
                      </a:r>
                      <a:r>
                        <a:rPr lang="en-US" dirty="0" smtClean="0"/>
                        <a:t>shunned chemical agriculture by farming organically and writing about their experiences.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1953</a:t>
                      </a:r>
                    </a:p>
                  </a:txBody>
                  <a:tcPr/>
                </a:tc>
                <a:tc>
                  <a:txBody>
                    <a:bodyPr/>
                    <a:lstStyle/>
                    <a:p>
                      <a:r>
                        <a:rPr lang="en-US" dirty="0" smtClean="0"/>
                        <a:t>Natural Food Associates (NFA) was formed in Atlanta, Texas, to help connect scattered organic growers with fledgling markets for organically grown foods.</a:t>
                      </a:r>
                      <a:endParaRPr lang="en-US" dirty="0"/>
                    </a:p>
                  </a:txBody>
                  <a:tcPr/>
                </a:tc>
              </a:tr>
              <a:tr h="370840">
                <a:tc>
                  <a:txBody>
                    <a:bodyPr/>
                    <a:lstStyle/>
                    <a:p>
                      <a:r>
                        <a:rPr lang="en-US" b="1" dirty="0" smtClean="0"/>
                        <a:t>1962</a:t>
                      </a:r>
                      <a:endParaRPr lang="en-US" b="1" dirty="0"/>
                    </a:p>
                  </a:txBody>
                  <a:tcPr/>
                </a:tc>
                <a:tc>
                  <a:txBody>
                    <a:bodyPr/>
                    <a:lstStyle/>
                    <a:p>
                      <a:r>
                        <a:rPr lang="en-US" dirty="0" smtClean="0"/>
                        <a:t>Rachel Carlson's Silent Spring was published, documenting some of the negative consequences associated with chemical use in agriculture. </a:t>
                      </a:r>
                      <a:endParaRPr lang="en-US" dirty="0"/>
                    </a:p>
                  </a:txBody>
                  <a:tcPr/>
                </a:tc>
              </a:tr>
            </a:tbl>
          </a:graphicData>
        </a:graphic>
      </p:graphicFrame>
    </p:spTree>
    <p:extLst>
      <p:ext uri="{BB962C8B-B14F-4D97-AF65-F5344CB8AC3E}">
        <p14:creationId xmlns:p14="http://schemas.microsoft.com/office/powerpoint/2010/main" val="422660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6900690"/>
              </p:ext>
            </p:extLst>
          </p:nvPr>
        </p:nvGraphicFramePr>
        <p:xfrm>
          <a:off x="865495" y="2084832"/>
          <a:ext cx="10515600" cy="36626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1970s</a:t>
                      </a:r>
                      <a:endParaRPr lang="en-US" b="1" dirty="0"/>
                    </a:p>
                  </a:txBody>
                  <a:tcPr/>
                </a:tc>
                <a:tc>
                  <a:txBody>
                    <a:bodyPr/>
                    <a:lstStyle/>
                    <a:p>
                      <a:r>
                        <a:rPr lang="en-US" dirty="0" smtClean="0"/>
                        <a:t>Activists across the U.S. to form regional groups and create organic standards by which to certify farmers and their crops. </a:t>
                      </a:r>
                    </a:p>
                    <a:p>
                      <a:endParaRPr lang="en-US" dirty="0" smtClean="0"/>
                    </a:p>
                    <a:p>
                      <a:r>
                        <a:rPr lang="en-US" dirty="0" smtClean="0"/>
                        <a:t>Some point to the United States' ban of the pesticide DDT (dichlorodiphenyltrichloroethane) in this year as the start of the modern environmental movement. </a:t>
                      </a:r>
                      <a:endParaRPr lang="en-US" dirty="0"/>
                    </a:p>
                  </a:txBody>
                  <a:tcPr/>
                </a:tc>
              </a:tr>
              <a:tr h="370840">
                <a:tc>
                  <a:txBody>
                    <a:bodyPr/>
                    <a:lstStyle/>
                    <a:p>
                      <a:r>
                        <a:rPr lang="en-US" b="1" dirty="0" smtClean="0"/>
                        <a:t>1980s</a:t>
                      </a:r>
                      <a:endParaRPr lang="en-US" b="1" dirty="0"/>
                    </a:p>
                  </a:txBody>
                  <a:tcPr/>
                </a:tc>
                <a:tc>
                  <a:txBody>
                    <a:bodyPr/>
                    <a:lstStyle/>
                    <a:p>
                      <a:r>
                        <a:rPr lang="en-US" dirty="0" smtClean="0"/>
                        <a:t>The National Resources Defense Council (NRDC) released their report on the carcinogenic growth regulator Alar, which was used on apples.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1990s</a:t>
                      </a:r>
                    </a:p>
                  </a:txBody>
                  <a:tcPr/>
                </a:tc>
                <a:tc>
                  <a:txBody>
                    <a:bodyPr/>
                    <a:lstStyle/>
                    <a:p>
                      <a:r>
                        <a:rPr lang="en-US" dirty="0" smtClean="0"/>
                        <a:t>The organic industry had estimated sales of more than $1 billion and Congress passed the Organic Foods Production Act of 1990, which established the framework to create National Organic Standards.</a:t>
                      </a:r>
                      <a:endParaRPr lang="en-US" dirty="0"/>
                    </a:p>
                  </a:txBody>
                  <a:tcPr/>
                </a:tc>
              </a:tr>
            </a:tbl>
          </a:graphicData>
        </a:graphic>
      </p:graphicFrame>
    </p:spTree>
    <p:extLst>
      <p:ext uri="{BB962C8B-B14F-4D97-AF65-F5344CB8AC3E}">
        <p14:creationId xmlns:p14="http://schemas.microsoft.com/office/powerpoint/2010/main" val="213731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5285118"/>
              </p:ext>
            </p:extLst>
          </p:nvPr>
        </p:nvGraphicFramePr>
        <p:xfrm>
          <a:off x="838200" y="2084832"/>
          <a:ext cx="10515600" cy="27482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2000</a:t>
                      </a:r>
                      <a:endParaRPr lang="en-US" b="1" dirty="0"/>
                    </a:p>
                  </a:txBody>
                  <a:tcPr/>
                </a:tc>
                <a:tc>
                  <a:txBody>
                    <a:bodyPr/>
                    <a:lstStyle/>
                    <a:p>
                      <a:r>
                        <a:rPr lang="en-US" dirty="0" smtClean="0"/>
                        <a:t>Organic industry members and consumers,</a:t>
                      </a:r>
                      <a:r>
                        <a:rPr lang="en-US" baseline="0" dirty="0" smtClean="0"/>
                        <a:t> </a:t>
                      </a:r>
                      <a:r>
                        <a:rPr lang="en-US" dirty="0" smtClean="0"/>
                        <a:t>sent over 275,000 comments to the USDA on their proposed National Organic Standards, which included provisions not recommended by the NOSB.</a:t>
                      </a:r>
                    </a:p>
                    <a:p>
                      <a:endParaRPr lang="en-US" dirty="0" smtClean="0"/>
                    </a:p>
                    <a:p>
                      <a:r>
                        <a:rPr lang="en-US" dirty="0" smtClean="0"/>
                        <a:t>The USDA's Economic Research Service released a major study on the status of organics in the U.S.</a:t>
                      </a:r>
                      <a:endParaRPr lang="en-US" dirty="0"/>
                    </a:p>
                  </a:txBody>
                  <a:tcPr/>
                </a:tc>
              </a:tr>
              <a:tr h="370840">
                <a:tc>
                  <a:txBody>
                    <a:bodyPr/>
                    <a:lstStyle/>
                    <a:p>
                      <a:r>
                        <a:rPr lang="en-US" b="1" dirty="0" smtClean="0"/>
                        <a:t>2001</a:t>
                      </a:r>
                      <a:endParaRPr lang="en-US" b="1" dirty="0"/>
                    </a:p>
                  </a:txBody>
                  <a:tcPr/>
                </a:tc>
                <a:tc>
                  <a:txBody>
                    <a:bodyPr/>
                    <a:lstStyle/>
                    <a:p>
                      <a:r>
                        <a:rPr lang="en-US" dirty="0" smtClean="0"/>
                        <a:t>USDA passes the Final Organic Rule after reinstating prohibitions on irradiation, sewage sludge and genetically engineered seed.</a:t>
                      </a:r>
                    </a:p>
                  </a:txBody>
                  <a:tcPr/>
                </a:tc>
              </a:tr>
            </a:tbl>
          </a:graphicData>
        </a:graphic>
      </p:graphicFrame>
    </p:spTree>
    <p:extLst>
      <p:ext uri="{BB962C8B-B14F-4D97-AF65-F5344CB8AC3E}">
        <p14:creationId xmlns:p14="http://schemas.microsoft.com/office/powerpoint/2010/main" val="401129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organic ?</a:t>
            </a:r>
            <a:endParaRPr lang="en-US" dirty="0"/>
          </a:p>
        </p:txBody>
      </p:sp>
      <p:sp>
        <p:nvSpPr>
          <p:cNvPr id="3" name="Content Placeholder 2"/>
          <p:cNvSpPr>
            <a:spLocks noGrp="1"/>
          </p:cNvSpPr>
          <p:nvPr>
            <p:ph idx="1"/>
          </p:nvPr>
        </p:nvSpPr>
        <p:spPr>
          <a:xfrm>
            <a:off x="752665" y="2286000"/>
            <a:ext cx="10820210" cy="4023360"/>
          </a:xfrm>
        </p:spPr>
        <p:txBody>
          <a:bodyPr>
            <a:noAutofit/>
          </a:bodyPr>
          <a:lstStyle/>
          <a:p>
            <a:pPr algn="just">
              <a:lnSpc>
                <a:spcPct val="150000"/>
              </a:lnSpc>
            </a:pPr>
            <a:r>
              <a:rPr lang="en-US" sz="2800" dirty="0"/>
              <a:t>Organic is a labeling term that indicates that the food or other agricultural product has been produced through approved methods that integrate cultural, biological, and mechanical practices that foster cycling of resources, promote ecological balance, and conserve biodiversity </a:t>
            </a:r>
          </a:p>
          <a:p>
            <a:pPr marL="0" indent="0">
              <a:lnSpc>
                <a:spcPct val="100000"/>
              </a:lnSpc>
              <a:buNone/>
            </a:pPr>
            <a:endParaRPr lang="en-US" sz="2800" dirty="0"/>
          </a:p>
          <a:p>
            <a:pPr marL="0" indent="0" algn="r">
              <a:lnSpc>
                <a:spcPct val="100000"/>
              </a:lnSpc>
              <a:buNone/>
            </a:pPr>
            <a:r>
              <a:rPr lang="en-US" sz="2800" dirty="0"/>
              <a:t>				(</a:t>
            </a:r>
            <a:r>
              <a:rPr lang="en-US" sz="2800" dirty="0" err="1"/>
              <a:t>usda</a:t>
            </a:r>
            <a:r>
              <a:rPr lang="en-US" sz="2800" dirty="0"/>
              <a:t>, United State Department of Agriculture</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2254413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Organic </a:t>
            </a:r>
            <a:r>
              <a:rPr lang="en-US" dirty="0" smtClean="0"/>
              <a:t>food</a:t>
            </a:r>
            <a:endParaRPr lang="en-US" dirty="0"/>
          </a:p>
        </p:txBody>
      </p:sp>
      <p:sp>
        <p:nvSpPr>
          <p:cNvPr id="3" name="Content Placeholder 2"/>
          <p:cNvSpPr>
            <a:spLocks noGrp="1"/>
          </p:cNvSpPr>
          <p:nvPr>
            <p:ph idx="1"/>
          </p:nvPr>
        </p:nvSpPr>
        <p:spPr/>
        <p:txBody>
          <a:bodyPr/>
          <a:lstStyle/>
          <a:p>
            <a:pPr>
              <a:lnSpc>
                <a:spcPct val="150000"/>
              </a:lnSpc>
              <a:spcBef>
                <a:spcPts val="0"/>
              </a:spcBef>
              <a:buFont typeface="Wingdings" panose="05000000000000000000" pitchFamily="2" charset="2"/>
              <a:buChar char="Ø"/>
            </a:pPr>
            <a:r>
              <a:rPr lang="en-US" sz="3600" dirty="0" smtClean="0"/>
              <a:t>   Avoid </a:t>
            </a:r>
            <a:r>
              <a:rPr lang="en-US" sz="3600" dirty="0"/>
              <a:t>chemicals input</a:t>
            </a:r>
          </a:p>
          <a:p>
            <a:pPr>
              <a:lnSpc>
                <a:spcPct val="150000"/>
              </a:lnSpc>
              <a:spcBef>
                <a:spcPts val="0"/>
              </a:spcBef>
              <a:buFont typeface="Wingdings" panose="05000000000000000000" pitchFamily="2" charset="2"/>
              <a:buChar char="Ø"/>
            </a:pPr>
            <a:r>
              <a:rPr lang="en-US" sz="3600" dirty="0" smtClean="0"/>
              <a:t>   Crop </a:t>
            </a:r>
            <a:r>
              <a:rPr lang="en-US" sz="3600" dirty="0"/>
              <a:t>rotation</a:t>
            </a:r>
          </a:p>
          <a:p>
            <a:pPr>
              <a:lnSpc>
                <a:spcPct val="150000"/>
              </a:lnSpc>
              <a:spcBef>
                <a:spcPts val="0"/>
              </a:spcBef>
              <a:buFont typeface="Wingdings" panose="05000000000000000000" pitchFamily="2" charset="2"/>
              <a:buChar char="Ø"/>
            </a:pPr>
            <a:r>
              <a:rPr lang="en-US" sz="3600" dirty="0" smtClean="0"/>
              <a:t>   Overall </a:t>
            </a:r>
            <a:r>
              <a:rPr lang="en-US" sz="3600" dirty="0"/>
              <a:t>system health is emphasized</a:t>
            </a:r>
          </a:p>
          <a:p>
            <a:pPr>
              <a:lnSpc>
                <a:spcPct val="150000"/>
              </a:lnSpc>
              <a:spcBef>
                <a:spcPts val="0"/>
              </a:spcBef>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401887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Organic </a:t>
            </a:r>
            <a:r>
              <a:rPr lang="en-US" dirty="0" smtClean="0"/>
              <a:t>Food?</a:t>
            </a:r>
            <a:endParaRPr lang="en-US" dirty="0"/>
          </a:p>
        </p:txBody>
      </p:sp>
      <p:sp>
        <p:nvSpPr>
          <p:cNvPr id="3" name="Content Placeholder 2"/>
          <p:cNvSpPr>
            <a:spLocks noGrp="1"/>
          </p:cNvSpPr>
          <p:nvPr>
            <p:ph idx="1"/>
          </p:nvPr>
        </p:nvSpPr>
        <p:spPr>
          <a:xfrm>
            <a:off x="442913" y="2286000"/>
            <a:ext cx="11101387" cy="4023360"/>
          </a:xfrm>
        </p:spPr>
        <p:txBody>
          <a:bodyPr>
            <a:noAutofit/>
          </a:bodyPr>
          <a:lstStyle/>
          <a:p>
            <a:pPr lvl="0" algn="just">
              <a:lnSpc>
                <a:spcPct val="100000"/>
              </a:lnSpc>
              <a:buFont typeface="Wingdings" panose="05000000000000000000" pitchFamily="2" charset="2"/>
              <a:buChar char="q"/>
            </a:pPr>
            <a:r>
              <a:rPr lang="en-US" sz="3600" dirty="0" smtClean="0"/>
              <a:t>   Conventional </a:t>
            </a:r>
            <a:r>
              <a:rPr lang="en-US" sz="3600" dirty="0"/>
              <a:t>farming leeches nutrients from the soil, puts a strain on our water supplies, and relies heavily on fossil fuels to make it work; </a:t>
            </a:r>
            <a:endParaRPr lang="en-US" sz="3600" dirty="0" smtClean="0"/>
          </a:p>
          <a:p>
            <a:pPr lvl="0" algn="just">
              <a:lnSpc>
                <a:spcPct val="100000"/>
              </a:lnSpc>
              <a:buFont typeface="Wingdings" panose="05000000000000000000" pitchFamily="2" charset="2"/>
              <a:buChar char="q"/>
            </a:pPr>
            <a:endParaRPr lang="en-US" sz="3600" dirty="0"/>
          </a:p>
          <a:p>
            <a:pPr lvl="0" algn="just">
              <a:lnSpc>
                <a:spcPct val="100000"/>
              </a:lnSpc>
              <a:buFont typeface="Wingdings" panose="05000000000000000000" pitchFamily="2" charset="2"/>
              <a:buChar char="q"/>
            </a:pPr>
            <a:r>
              <a:rPr lang="en-US" sz="3600" dirty="0" smtClean="0"/>
              <a:t>   Organic </a:t>
            </a:r>
            <a:r>
              <a:rPr lang="en-US" sz="3600" dirty="0"/>
              <a:t>farming builds better, more self-sufficient land, creates cleaner water, recycles nutrients, and leaves us with a cleaner atmosphere.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637" y="31900"/>
            <a:ext cx="2153516" cy="2153516"/>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419243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Regulation</a:t>
            </a:r>
            <a:endParaRPr lang="en-US" dirty="0"/>
          </a:p>
        </p:txBody>
      </p:sp>
      <p:sp>
        <p:nvSpPr>
          <p:cNvPr id="3" name="Content Placeholder 2"/>
          <p:cNvSpPr>
            <a:spLocks noGrp="1"/>
          </p:cNvSpPr>
          <p:nvPr>
            <p:ph idx="1"/>
          </p:nvPr>
        </p:nvSpPr>
        <p:spPr>
          <a:xfrm>
            <a:off x="1024128" y="2286000"/>
            <a:ext cx="11005947" cy="4023360"/>
          </a:xfrm>
        </p:spPr>
        <p:txBody>
          <a:bodyPr>
            <a:normAutofit/>
          </a:bodyPr>
          <a:lstStyle/>
          <a:p>
            <a:pPr>
              <a:lnSpc>
                <a:spcPct val="150000"/>
              </a:lnSpc>
            </a:pPr>
            <a:r>
              <a:rPr lang="en-US" sz="2800" dirty="0"/>
              <a:t>Based on Electronic Code of Federal Regulations (http://www.ecfr.gov)</a:t>
            </a:r>
          </a:p>
          <a:p>
            <a:pPr marL="128016" lvl="1" indent="0">
              <a:lnSpc>
                <a:spcPct val="150000"/>
              </a:lnSpc>
              <a:buNone/>
            </a:pPr>
            <a:r>
              <a:rPr lang="en-US" sz="2800" dirty="0" smtClean="0"/>
              <a:t>(1)   Organic </a:t>
            </a:r>
            <a:r>
              <a:rPr lang="en-US" sz="2800" dirty="0"/>
              <a:t>Production and Handling Requirements</a:t>
            </a:r>
          </a:p>
          <a:p>
            <a:pPr marL="128016" lvl="1" indent="0">
              <a:lnSpc>
                <a:spcPct val="150000"/>
              </a:lnSpc>
              <a:buNone/>
            </a:pPr>
            <a:r>
              <a:rPr lang="en-US" sz="2800" dirty="0" smtClean="0"/>
              <a:t>(2)   Labels</a:t>
            </a:r>
            <a:r>
              <a:rPr lang="en-US" sz="2800" dirty="0"/>
              <a:t>, </a:t>
            </a:r>
            <a:r>
              <a:rPr lang="en-US" sz="2800" dirty="0" smtClean="0"/>
              <a:t>Labeling</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62102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7</a:t>
            </a:r>
            <a:r>
              <a:rPr lang="en-GB" baseline="30000" dirty="0" smtClean="0"/>
              <a:t>th</a:t>
            </a:r>
            <a:r>
              <a:rPr lang="en-GB" dirty="0" smtClean="0"/>
              <a:t> floor?</a:t>
            </a:r>
            <a:endParaRPr lang="en-US" dirty="0"/>
          </a:p>
        </p:txBody>
      </p:sp>
      <p:sp>
        <p:nvSpPr>
          <p:cNvPr id="3" name="Content Placeholder 2"/>
          <p:cNvSpPr>
            <a:spLocks noGrp="1"/>
          </p:cNvSpPr>
          <p:nvPr>
            <p:ph idx="1"/>
          </p:nvPr>
        </p:nvSpPr>
        <p:spPr/>
        <p:txBody>
          <a:bodyPr>
            <a:normAutofit/>
          </a:bodyPr>
          <a:lstStyle/>
          <a:p>
            <a:pPr marL="128016" lvl="1" indent="0">
              <a:buNone/>
            </a:pPr>
            <a:r>
              <a:rPr lang="en-PH" sz="2800" dirty="0" smtClean="0"/>
              <a:t>	The </a:t>
            </a:r>
            <a:r>
              <a:rPr lang="en-PH" sz="2800" dirty="0"/>
              <a:t>reason why our group choose </a:t>
            </a:r>
            <a:r>
              <a:rPr lang="en-PH" sz="2800" dirty="0" smtClean="0"/>
              <a:t>“Seventh </a:t>
            </a:r>
            <a:r>
              <a:rPr lang="en-PH" sz="2800" dirty="0"/>
              <a:t>F</a:t>
            </a:r>
            <a:r>
              <a:rPr lang="en-PH" sz="2800" dirty="0" smtClean="0"/>
              <a:t>loor</a:t>
            </a:r>
            <a:r>
              <a:rPr lang="en-PH" sz="2800" dirty="0"/>
              <a:t>” as a name is because some people believe seven is a lucky number, in society we know about “seven” wonders, not eight nor nine wonders. Moreover, and the most important thing that all of our members are living in the seventh floor. The same places somehow give us the advantages and become one of our strategies to make the coordination and collaboration easier.</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680551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Organic </a:t>
            </a:r>
            <a:r>
              <a:rPr lang="en-US" sz="2800" dirty="0"/>
              <a:t>production and handling system plan</a:t>
            </a:r>
          </a:p>
          <a:p>
            <a:pPr lvl="1">
              <a:lnSpc>
                <a:spcPct val="150000"/>
              </a:lnSpc>
              <a:buFont typeface="Wingdings" panose="05000000000000000000" pitchFamily="2" charset="2"/>
              <a:buChar char="v"/>
            </a:pPr>
            <a:r>
              <a:rPr lang="en-US" sz="2800" dirty="0" smtClean="0"/>
              <a:t>   Land requirements</a:t>
            </a:r>
          </a:p>
          <a:p>
            <a:pPr lvl="4">
              <a:lnSpc>
                <a:spcPct val="150000"/>
              </a:lnSpc>
              <a:buFont typeface="Wingdings" panose="05000000000000000000" pitchFamily="2" charset="2"/>
              <a:buChar char="v"/>
            </a:pPr>
            <a:r>
              <a:rPr lang="en-US" sz="2400" dirty="0"/>
              <a:t> </a:t>
            </a:r>
            <a:r>
              <a:rPr lang="en-US" sz="2400" dirty="0" smtClean="0"/>
              <a:t>How to cultivate the land</a:t>
            </a:r>
          </a:p>
          <a:p>
            <a:pPr lvl="4">
              <a:lnSpc>
                <a:spcPct val="150000"/>
              </a:lnSpc>
              <a:buFont typeface="Wingdings" panose="05000000000000000000" pitchFamily="2" charset="2"/>
              <a:buChar char="v"/>
            </a:pPr>
            <a:r>
              <a:rPr lang="en-US" sz="2400" smtClean="0"/>
              <a:t> How </a:t>
            </a:r>
            <a:r>
              <a:rPr lang="en-US" sz="2400" dirty="0" smtClean="0"/>
              <a:t>to manage the soil fertility</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658702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Crop </a:t>
            </a:r>
            <a:r>
              <a:rPr lang="en-US" sz="2800" dirty="0"/>
              <a:t>rotation </a:t>
            </a:r>
            <a:r>
              <a:rPr lang="en-US" sz="2800" dirty="0" smtClean="0"/>
              <a:t>standard, benefits:</a:t>
            </a:r>
            <a:endParaRPr lang="en-US" sz="2800" dirty="0"/>
          </a:p>
          <a:p>
            <a:pPr lvl="5"/>
            <a:r>
              <a:rPr lang="en-US" sz="2400" dirty="0"/>
              <a:t>Maintain or improve soil organic matter content; </a:t>
            </a:r>
            <a:endParaRPr lang="en-US" sz="2400" dirty="0" smtClean="0"/>
          </a:p>
          <a:p>
            <a:pPr lvl="5"/>
            <a:r>
              <a:rPr lang="en-US" sz="2400" dirty="0" smtClean="0"/>
              <a:t>Provide </a:t>
            </a:r>
            <a:r>
              <a:rPr lang="en-US" sz="2400" dirty="0"/>
              <a:t>for pest management in </a:t>
            </a:r>
            <a:r>
              <a:rPr lang="en-US" sz="2400" dirty="0" smtClean="0"/>
              <a:t>crops</a:t>
            </a:r>
            <a:r>
              <a:rPr lang="en-US" sz="2400" dirty="0"/>
              <a:t>; </a:t>
            </a:r>
            <a:endParaRPr lang="en-US" sz="2400" dirty="0" smtClean="0"/>
          </a:p>
          <a:p>
            <a:pPr lvl="5"/>
            <a:r>
              <a:rPr lang="en-US" sz="2400" dirty="0" smtClean="0"/>
              <a:t>Manage </a:t>
            </a:r>
            <a:r>
              <a:rPr lang="en-US" sz="2400" dirty="0"/>
              <a:t>deficient or excess plant nutrients; and </a:t>
            </a:r>
            <a:endParaRPr lang="en-US" sz="2400" dirty="0" smtClean="0"/>
          </a:p>
          <a:p>
            <a:pPr lvl="5"/>
            <a:r>
              <a:rPr lang="en-US" sz="2400" dirty="0" smtClean="0"/>
              <a:t>Provide </a:t>
            </a:r>
            <a:r>
              <a:rPr lang="en-US" sz="2400" dirty="0"/>
              <a:t>erosion </a:t>
            </a:r>
            <a:r>
              <a:rPr lang="en-US" sz="2400" dirty="0" smtClean="0"/>
              <a:t>control</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706670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a:t>
            </a:r>
            <a:r>
              <a:rPr lang="en-US" dirty="0"/>
              <a:t>Labels, </a:t>
            </a:r>
            <a:r>
              <a:rPr lang="en-US" dirty="0" smtClean="0"/>
              <a:t>Labeling</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Product </a:t>
            </a:r>
            <a:r>
              <a:rPr lang="en-US" sz="2800" dirty="0"/>
              <a:t>composition</a:t>
            </a:r>
          </a:p>
          <a:p>
            <a:pPr lvl="1">
              <a:lnSpc>
                <a:spcPct val="150000"/>
              </a:lnSpc>
              <a:buFont typeface="Wingdings" panose="05000000000000000000" pitchFamily="2" charset="2"/>
              <a:buChar char="v"/>
            </a:pPr>
            <a:r>
              <a:rPr lang="en-US" sz="2800" dirty="0" smtClean="0"/>
              <a:t>   How </a:t>
            </a:r>
            <a:r>
              <a:rPr lang="en-US" sz="2800" dirty="0"/>
              <a:t>to can get label “organic”</a:t>
            </a:r>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13108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Brown rice</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1059701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Whole Grain?</a:t>
            </a:r>
            <a:endParaRPr lang="en-US" dirty="0"/>
          </a:p>
        </p:txBody>
      </p:sp>
      <p:pic>
        <p:nvPicPr>
          <p:cNvPr id="5" name="Content Placeholder 4"/>
          <p:cNvPicPr>
            <a:picLocks noGrp="1" noChangeAspect="1"/>
          </p:cNvPicPr>
          <p:nvPr>
            <p:ph idx="1"/>
          </p:nvPr>
        </p:nvPicPr>
        <p:blipFill>
          <a:blip r:embed="rId2"/>
          <a:stretch>
            <a:fillRect/>
          </a:stretch>
        </p:blipFill>
        <p:spPr>
          <a:xfrm>
            <a:off x="6988114" y="1320623"/>
            <a:ext cx="4182268" cy="4699178"/>
          </a:xfrm>
          <a:prstGeom prst="rect">
            <a:avLst/>
          </a:prstGeom>
        </p:spPr>
      </p:pic>
      <p:sp>
        <p:nvSpPr>
          <p:cNvPr id="4" name="Text Placeholder 3"/>
          <p:cNvSpPr>
            <a:spLocks noGrp="1"/>
          </p:cNvSpPr>
          <p:nvPr>
            <p:ph type="body" sz="half" idx="2"/>
          </p:nvPr>
        </p:nvSpPr>
        <p:spPr>
          <a:xfrm>
            <a:off x="1024127" y="1828801"/>
            <a:ext cx="5576697" cy="4191000"/>
          </a:xfrm>
        </p:spPr>
        <p:txBody>
          <a:bodyPr>
            <a:normAutofit/>
          </a:bodyPr>
          <a:lstStyle/>
          <a:p>
            <a:r>
              <a:rPr lang="en-GB" sz="2400" dirty="0"/>
              <a:t>Any kind of edible plant seeds (aka. Kernel) that contains bran, endosperm and </a:t>
            </a:r>
            <a:r>
              <a:rPr lang="en-GB" sz="2400" dirty="0" smtClean="0"/>
              <a:t>germ</a:t>
            </a:r>
          </a:p>
          <a:p>
            <a:endParaRPr lang="en-US" sz="2400" dirty="0"/>
          </a:p>
          <a:p>
            <a:pPr marL="342900" lvl="0" indent="-342900">
              <a:buFont typeface="Wingdings" panose="05000000000000000000" pitchFamily="2" charset="2"/>
              <a:buChar char="Ø"/>
            </a:pPr>
            <a:r>
              <a:rPr lang="en-GB" sz="2400" dirty="0"/>
              <a:t>Bran outer layer of a grain; protects the grain from diseases, pests, </a:t>
            </a:r>
            <a:r>
              <a:rPr lang="en-GB" sz="2400" dirty="0" smtClean="0"/>
              <a:t>etc. </a:t>
            </a:r>
            <a:endParaRPr lang="en-US" sz="2400" dirty="0"/>
          </a:p>
          <a:p>
            <a:pPr marL="342900" lvl="0" indent="-342900">
              <a:buFont typeface="Wingdings" panose="05000000000000000000" pitchFamily="2" charset="2"/>
              <a:buChar char="Ø"/>
            </a:pPr>
            <a:r>
              <a:rPr lang="en-GB" sz="2400" dirty="0"/>
              <a:t>Endosperm, food that the germ was fed on </a:t>
            </a:r>
            <a:endParaRPr lang="en-US" sz="2400" dirty="0"/>
          </a:p>
          <a:p>
            <a:pPr marL="342900" lvl="0" indent="-342900">
              <a:buFont typeface="Wingdings" panose="05000000000000000000" pitchFamily="2" charset="2"/>
              <a:buChar char="Ø"/>
            </a:pPr>
            <a:r>
              <a:rPr lang="en-GB" sz="2400" dirty="0"/>
              <a:t>Germ, it is the embryo that will sprout in to new plant.</a:t>
            </a:r>
            <a:endParaRPr lang="en-US" sz="2400" dirty="0"/>
          </a:p>
          <a:p>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26360463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Grain Anatomy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40" y="1627880"/>
            <a:ext cx="7476895" cy="496925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4653509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whole grain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821"/>
            <a:ext cx="3998890" cy="2915554"/>
          </a:xfrm>
          <a:prstGeom prst="rect">
            <a:avLst/>
          </a:prstGeom>
        </p:spPr>
      </p:pic>
      <p:sp>
        <p:nvSpPr>
          <p:cNvPr id="4" name="TextBox 3"/>
          <p:cNvSpPr txBox="1"/>
          <p:nvPr/>
        </p:nvSpPr>
        <p:spPr>
          <a:xfrm>
            <a:off x="1869094" y="4702591"/>
            <a:ext cx="1244059" cy="584775"/>
          </a:xfrm>
          <a:prstGeom prst="rect">
            <a:avLst/>
          </a:prstGeom>
          <a:noFill/>
        </p:spPr>
        <p:txBody>
          <a:bodyPr wrap="none" rtlCol="0">
            <a:spAutoFit/>
          </a:bodyPr>
          <a:lstStyle/>
          <a:p>
            <a:r>
              <a:rPr lang="en-GB" sz="3200" dirty="0" smtClean="0"/>
              <a:t>Barley</a:t>
            </a:r>
            <a:endParaRPr lang="en-US" sz="32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672" t="12635" b="8274"/>
          <a:stretch/>
        </p:blipFill>
        <p:spPr>
          <a:xfrm>
            <a:off x="3888006" y="3775657"/>
            <a:ext cx="5039033" cy="3023419"/>
          </a:xfrm>
          <a:prstGeom prst="rect">
            <a:avLst/>
          </a:prstGeom>
        </p:spPr>
      </p:pic>
      <p:sp>
        <p:nvSpPr>
          <p:cNvPr id="6" name="TextBox 5"/>
          <p:cNvSpPr txBox="1"/>
          <p:nvPr/>
        </p:nvSpPr>
        <p:spPr>
          <a:xfrm>
            <a:off x="5546026" y="2865328"/>
            <a:ext cx="1316386" cy="584775"/>
          </a:xfrm>
          <a:prstGeom prst="rect">
            <a:avLst/>
          </a:prstGeom>
          <a:noFill/>
        </p:spPr>
        <p:txBody>
          <a:bodyPr wrap="none" rtlCol="0">
            <a:spAutoFit/>
          </a:bodyPr>
          <a:lstStyle/>
          <a:p>
            <a:r>
              <a:rPr lang="en-GB" sz="3200" dirty="0"/>
              <a:t>W</a:t>
            </a:r>
            <a:r>
              <a:rPr lang="en-GB" sz="3200" dirty="0" smtClean="0"/>
              <a:t>heat</a:t>
            </a:r>
            <a:endParaRPr lang="en-US" sz="3200" dirty="0"/>
          </a:p>
        </p:txBody>
      </p:sp>
      <p:sp>
        <p:nvSpPr>
          <p:cNvPr id="7" name="TextBox 6"/>
          <p:cNvSpPr txBox="1"/>
          <p:nvPr/>
        </p:nvSpPr>
        <p:spPr>
          <a:xfrm>
            <a:off x="9775633" y="4702592"/>
            <a:ext cx="1937133" cy="584775"/>
          </a:xfrm>
          <a:prstGeom prst="rect">
            <a:avLst/>
          </a:prstGeom>
          <a:noFill/>
        </p:spPr>
        <p:txBody>
          <a:bodyPr wrap="none" rtlCol="0">
            <a:spAutoFit/>
          </a:bodyPr>
          <a:lstStyle/>
          <a:p>
            <a:r>
              <a:rPr lang="en-GB" sz="3200" dirty="0" smtClean="0"/>
              <a:t>Brown Rice</a:t>
            </a:r>
            <a:endParaRPr lang="en-US" sz="3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470" y="1995948"/>
            <a:ext cx="3918703" cy="2613775"/>
          </a:xfrm>
          <a:prstGeom prst="rect">
            <a:avLst/>
          </a:prstGeom>
        </p:spPr>
      </p:pic>
      <p:sp>
        <p:nvSpPr>
          <p:cNvPr id="9" name="Slide Number Placeholder 8"/>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2937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Brown rice </a:t>
            </a:r>
            <a:r>
              <a:rPr lang="en-GB" dirty="0" smtClean="0"/>
              <a:t>contains</a:t>
            </a:r>
            <a:endParaRPr lang="en-US" dirty="0"/>
          </a:p>
        </p:txBody>
      </p:sp>
      <p:sp>
        <p:nvSpPr>
          <p:cNvPr id="3" name="Content Placeholder 2"/>
          <p:cNvSpPr>
            <a:spLocks noGrp="1"/>
          </p:cNvSpPr>
          <p:nvPr>
            <p:ph idx="1"/>
          </p:nvPr>
        </p:nvSpPr>
        <p:spPr>
          <a:xfrm>
            <a:off x="1024128" y="1968500"/>
            <a:ext cx="10756746" cy="4023360"/>
          </a:xfrm>
        </p:spPr>
        <p:txBody>
          <a:bodyPr>
            <a:noAutofit/>
          </a:bodyPr>
          <a:lstStyle/>
          <a:p>
            <a:pPr lvl="0"/>
            <a:r>
              <a:rPr lang="en-GB" sz="1800" dirty="0" smtClean="0"/>
              <a:t>Vitamin </a:t>
            </a:r>
            <a:r>
              <a:rPr lang="en-GB" sz="1800" dirty="0"/>
              <a:t>K </a:t>
            </a:r>
            <a:r>
              <a:rPr lang="en-GB" sz="1800" dirty="0" smtClean="0"/>
              <a:t>: 	Helps </a:t>
            </a:r>
            <a:r>
              <a:rPr lang="en-GB" sz="1800" dirty="0"/>
              <a:t>the blood clotting system</a:t>
            </a:r>
            <a:endParaRPr lang="en-US" sz="1800" dirty="0"/>
          </a:p>
          <a:p>
            <a:pPr lvl="0"/>
            <a:r>
              <a:rPr lang="en-GB" sz="1800" dirty="0" smtClean="0"/>
              <a:t>Fibre : 		Helps </a:t>
            </a:r>
            <a:r>
              <a:rPr lang="en-GB" sz="1800" dirty="0"/>
              <a:t>in digestive system</a:t>
            </a:r>
            <a:endParaRPr lang="en-US" sz="1800" dirty="0"/>
          </a:p>
          <a:p>
            <a:pPr lvl="0"/>
            <a:r>
              <a:rPr lang="en-GB" sz="1800" dirty="0"/>
              <a:t>Thiamine (B1) : </a:t>
            </a:r>
            <a:r>
              <a:rPr lang="en-GB" sz="1800" dirty="0" smtClean="0"/>
              <a:t>	Helps </a:t>
            </a:r>
            <a:r>
              <a:rPr lang="en-GB" sz="1800" dirty="0"/>
              <a:t>boosting immune system </a:t>
            </a:r>
            <a:endParaRPr lang="en-US" sz="1800" dirty="0"/>
          </a:p>
          <a:p>
            <a:pPr lvl="0"/>
            <a:r>
              <a:rPr lang="en-GB" sz="1800" dirty="0"/>
              <a:t>Niacin: </a:t>
            </a:r>
            <a:r>
              <a:rPr lang="en-GB" sz="1800" dirty="0" smtClean="0"/>
              <a:t>		Increase </a:t>
            </a:r>
            <a:r>
              <a:rPr lang="en-GB" sz="1800" dirty="0"/>
              <a:t>HDL and reduce LDL</a:t>
            </a:r>
            <a:endParaRPr lang="en-US" sz="1800" dirty="0"/>
          </a:p>
          <a:p>
            <a:pPr lvl="0"/>
            <a:r>
              <a:rPr lang="en-GB" sz="1800" dirty="0" smtClean="0"/>
              <a:t>Magnesium : 	Lower the risk of Osteoporosis or bone thinning</a:t>
            </a:r>
          </a:p>
          <a:p>
            <a:pPr lvl="0"/>
            <a:r>
              <a:rPr lang="en-GB" sz="1800" dirty="0" smtClean="0"/>
              <a:t>Iron : 		Help metabolize proteins/ plays a role in the production of red blood cells</a:t>
            </a:r>
          </a:p>
          <a:p>
            <a:pPr lvl="0"/>
            <a:r>
              <a:rPr lang="en-GB" sz="1800" dirty="0" smtClean="0"/>
              <a:t>Riboflavin (B2) : 	Lower risk of muscle cramps, migraine headache, blood disorder and more</a:t>
            </a:r>
          </a:p>
          <a:p>
            <a:pPr lvl="0"/>
            <a:r>
              <a:rPr lang="en-GB" sz="1800" dirty="0" smtClean="0"/>
              <a:t>Vitamin B6 : 	Important for brain development and function/ nervous system</a:t>
            </a:r>
          </a:p>
          <a:p>
            <a:pPr lvl="0"/>
            <a:r>
              <a:rPr lang="en-GB" sz="1800" dirty="0" smtClean="0"/>
              <a:t>Folate :  		Help forming red and white blood cell in bone marrow/converts carbohydrate in to energy</a:t>
            </a:r>
          </a:p>
          <a:p>
            <a:pPr lvl="0"/>
            <a:r>
              <a:rPr lang="en-GB" sz="1800" dirty="0" smtClean="0"/>
              <a:t>Potassium : 	Lower blood pressure; reduce formation of stone kidney; and protect loss of muscle mass</a:t>
            </a:r>
          </a:p>
          <a:p>
            <a:pPr lvl="0"/>
            <a:r>
              <a:rPr lang="en-GB" sz="1800" dirty="0" smtClean="0"/>
              <a:t>Protein : 		Building muscle</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71143" y="0"/>
            <a:ext cx="4777563" cy="3937000"/>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2626762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Whole, Refined and Enriched</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381" t="38374" r="16101" b="13401"/>
          <a:stretch/>
        </p:blipFill>
        <p:spPr>
          <a:xfrm>
            <a:off x="572365" y="2781162"/>
            <a:ext cx="9322697" cy="4076838"/>
          </a:xfrm>
        </p:spPr>
      </p:pic>
      <p:pic>
        <p:nvPicPr>
          <p:cNvPr id="3" name="Picture 2"/>
          <p:cNvPicPr>
            <a:picLocks noChangeAspect="1"/>
          </p:cNvPicPr>
          <p:nvPr/>
        </p:nvPicPr>
        <p:blipFill>
          <a:blip r:embed="rId3"/>
          <a:stretch>
            <a:fillRect/>
          </a:stretch>
        </p:blipFill>
        <p:spPr>
          <a:xfrm>
            <a:off x="572365" y="1883942"/>
            <a:ext cx="8166098" cy="897220"/>
          </a:xfrm>
          <a:prstGeom prst="rect">
            <a:avLst/>
          </a:prstGeom>
        </p:spPr>
      </p:pic>
      <p:pic>
        <p:nvPicPr>
          <p:cNvPr id="5" name="Picture 4"/>
          <p:cNvPicPr>
            <a:picLocks noChangeAspect="1"/>
          </p:cNvPicPr>
          <p:nvPr/>
        </p:nvPicPr>
        <p:blipFill>
          <a:blip r:embed="rId4"/>
          <a:stretch>
            <a:fillRect/>
          </a:stretch>
        </p:blipFill>
        <p:spPr>
          <a:xfrm>
            <a:off x="6594764" y="6644616"/>
            <a:ext cx="5597236" cy="2133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765" y="2272146"/>
            <a:ext cx="3682649" cy="241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6"/>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35911724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Rice manufacturing process</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327779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organic as our topic?</a:t>
            </a:r>
            <a:endParaRPr lang="en-US" dirty="0"/>
          </a:p>
        </p:txBody>
      </p:sp>
      <p:sp>
        <p:nvSpPr>
          <p:cNvPr id="3" name="Content Placeholder 2"/>
          <p:cNvSpPr>
            <a:spLocks noGrp="1"/>
          </p:cNvSpPr>
          <p:nvPr>
            <p:ph idx="1"/>
          </p:nvPr>
        </p:nvSpPr>
        <p:spPr/>
        <p:txBody>
          <a:bodyPr>
            <a:normAutofit/>
          </a:bodyPr>
          <a:lstStyle/>
          <a:p>
            <a:pPr marL="128016" lvl="1" indent="0">
              <a:buNone/>
            </a:pPr>
            <a:r>
              <a:rPr lang="en-PH" sz="2400" dirty="0"/>
              <a:t>	</a:t>
            </a:r>
            <a:r>
              <a:rPr lang="en-PH" sz="2400" dirty="0" smtClean="0"/>
              <a:t>Organic </a:t>
            </a:r>
            <a:r>
              <a:rPr lang="en-PH" sz="2400" dirty="0"/>
              <a:t>foods’ market have been growing in the global market for the past years and it is taking more and more market shares in the food market. Because food market could be considered the largest market in all markets in the world, we choose to study this particular market and choose it as our project’s theme.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962009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59375" y="336406"/>
            <a:ext cx="3776661" cy="1498600"/>
          </a:xfrm>
        </p:spPr>
        <p:txBody>
          <a:bodyPr/>
          <a:lstStyle/>
          <a:p>
            <a:r>
              <a:rPr lang="en-GB" dirty="0" smtClean="0"/>
              <a:t>Overall process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81" t="12250" r="1181" b="1180"/>
          <a:stretch/>
        </p:blipFill>
        <p:spPr>
          <a:xfrm>
            <a:off x="5212911" y="4825418"/>
            <a:ext cx="3519229" cy="2032582"/>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527025"/>
              </p:ext>
            </p:extLst>
          </p:nvPr>
        </p:nvGraphicFramePr>
        <p:xfrm>
          <a:off x="-355023" y="336406"/>
          <a:ext cx="9374332" cy="534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10595166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Planting</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514402"/>
            <a:ext cx="4754562" cy="3565921"/>
          </a:xfrm>
        </p:spPr>
      </p:pic>
      <p:sp>
        <p:nvSpPr>
          <p:cNvPr id="6" name="Content Placeholder 5"/>
          <p:cNvSpPr>
            <a:spLocks noGrp="1"/>
          </p:cNvSpPr>
          <p:nvPr>
            <p:ph sz="half" idx="2"/>
          </p:nvPr>
        </p:nvSpPr>
        <p:spPr/>
        <p:txBody>
          <a:bodyPr>
            <a:normAutofit/>
          </a:bodyPr>
          <a:lstStyle/>
          <a:p>
            <a:pPr lvl="1">
              <a:buFont typeface="Wingdings" panose="05000000000000000000" pitchFamily="2" charset="2"/>
              <a:buChar char="v"/>
            </a:pPr>
            <a:endParaRPr lang="en-US" sz="3200" dirty="0" smtClean="0"/>
          </a:p>
          <a:p>
            <a:pPr lvl="1">
              <a:buFont typeface="Wingdings" panose="05000000000000000000" pitchFamily="2" charset="2"/>
              <a:buChar char="v"/>
            </a:pPr>
            <a:r>
              <a:rPr lang="en-US" sz="3200" dirty="0" smtClean="0"/>
              <a:t>Soak </a:t>
            </a:r>
            <a:r>
              <a:rPr lang="en-US" sz="3200" dirty="0"/>
              <a:t>the seed prior </a:t>
            </a:r>
            <a:r>
              <a:rPr lang="en-US" sz="3200" dirty="0" smtClean="0"/>
              <a:t>planting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Plant </a:t>
            </a:r>
            <a:r>
              <a:rPr lang="en-US" sz="3200" dirty="0"/>
              <a:t>the seed in the flooded paddies (by machine, hand, or plane</a:t>
            </a:r>
            <a:r>
              <a:rPr lang="en-US" sz="3200" dirty="0" smtClean="0"/>
              <a:t>)</a:t>
            </a:r>
            <a:endParaRPr lang="en-US" sz="3200" dirty="0"/>
          </a:p>
        </p:txBody>
      </p:sp>
      <p:sp>
        <p:nvSpPr>
          <p:cNvPr id="2" name="Slide Number Placeholder 1"/>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3428003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Harvesting</a:t>
            </a:r>
            <a:endParaRPr lang="en-US" dirty="0"/>
          </a:p>
        </p:txBody>
      </p:sp>
      <p:sp>
        <p:nvSpPr>
          <p:cNvPr id="6" name="Content Placeholder 5"/>
          <p:cNvSpPr>
            <a:spLocks noGrp="1"/>
          </p:cNvSpPr>
          <p:nvPr>
            <p:ph sz="half" idx="2"/>
          </p:nvPr>
        </p:nvSpPr>
        <p:spPr>
          <a:xfrm>
            <a:off x="6585066" y="2500469"/>
            <a:ext cx="4754880" cy="4023360"/>
          </a:xfrm>
        </p:spPr>
        <p:txBody>
          <a:bodyPr>
            <a:normAutofit/>
          </a:bodyPr>
          <a:lstStyle/>
          <a:p>
            <a:pPr lvl="1">
              <a:buFont typeface="Wingdings" panose="05000000000000000000" pitchFamily="2" charset="2"/>
              <a:buChar char="v"/>
            </a:pPr>
            <a:r>
              <a:rPr lang="en-US" sz="3200" dirty="0" smtClean="0"/>
              <a:t> Drain </a:t>
            </a:r>
            <a:r>
              <a:rPr lang="en-US" sz="3200" dirty="0"/>
              <a:t>the field </a:t>
            </a:r>
            <a:r>
              <a:rPr lang="en-US" sz="3200" dirty="0" smtClean="0"/>
              <a:t>dry</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Harvest </a:t>
            </a:r>
            <a:r>
              <a:rPr lang="en-US" sz="3200" dirty="0"/>
              <a:t>the rice (by hands or tractor)</a:t>
            </a:r>
          </a:p>
        </p:txBody>
      </p:sp>
      <p:pic>
        <p:nvPicPr>
          <p:cNvPr id="1028" name="Picture 4" descr="http://upload.wikimedia.org/wikipedia/commons/0/03/Langkawi_Malaysia_Rice-Harvesting-08.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22938" y="2500469"/>
            <a:ext cx="4961226" cy="33074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8950086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drying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084832"/>
            <a:ext cx="4754562" cy="3565921"/>
          </a:xfrm>
        </p:spPr>
      </p:pic>
      <p:sp>
        <p:nvSpPr>
          <p:cNvPr id="4" name="Content Placeholder 3"/>
          <p:cNvSpPr>
            <a:spLocks noGrp="1"/>
          </p:cNvSpPr>
          <p:nvPr>
            <p:ph sz="half" idx="2"/>
          </p:nvPr>
        </p:nvSpPr>
        <p:spPr>
          <a:xfrm>
            <a:off x="3855720" y="2084832"/>
            <a:ext cx="4754880" cy="4023360"/>
          </a:xfrm>
        </p:spPr>
        <p:txBody>
          <a:bodyPr>
            <a:normAutofit/>
          </a:bodyPr>
          <a:lstStyle/>
          <a:p>
            <a:pPr lvl="1">
              <a:buFont typeface="Wingdings" panose="05000000000000000000" pitchFamily="2" charset="2"/>
              <a:buChar char="v"/>
            </a:pPr>
            <a:r>
              <a:rPr lang="en-US" sz="3200" dirty="0" smtClean="0"/>
              <a:t> Hot </a:t>
            </a:r>
            <a:r>
              <a:rPr lang="en-US" sz="3200" dirty="0"/>
              <a:t>air or sunshine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8870"/>
          <a:stretch/>
        </p:blipFill>
        <p:spPr>
          <a:xfrm>
            <a:off x="6787342" y="3083867"/>
            <a:ext cx="4947458" cy="363447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596444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hulling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286000"/>
            <a:ext cx="2679134" cy="4022725"/>
          </a:xfrm>
        </p:spPr>
      </p:pic>
      <p:sp>
        <p:nvSpPr>
          <p:cNvPr id="4" name="Content Placeholder 3"/>
          <p:cNvSpPr>
            <a:spLocks noGrp="1"/>
          </p:cNvSpPr>
          <p:nvPr>
            <p:ph sz="half" idx="2"/>
          </p:nvPr>
        </p:nvSpPr>
        <p:spPr>
          <a:xfrm>
            <a:off x="3776841" y="2285365"/>
            <a:ext cx="4754880" cy="4023360"/>
          </a:xfrm>
        </p:spPr>
        <p:txBody>
          <a:bodyPr>
            <a:normAutofit/>
          </a:bodyPr>
          <a:lstStyle/>
          <a:p>
            <a:pPr lvl="1">
              <a:buFont typeface="Wingdings" panose="05000000000000000000" pitchFamily="2" charset="2"/>
              <a:buChar char="v"/>
            </a:pPr>
            <a:r>
              <a:rPr lang="en-US" sz="3200" dirty="0" smtClean="0"/>
              <a:t> Grinding </a:t>
            </a:r>
            <a:r>
              <a:rPr lang="en-US" sz="3200" dirty="0"/>
              <a:t>or rolling rice with </a:t>
            </a:r>
            <a:r>
              <a:rPr lang="en-US" sz="3200" dirty="0" smtClean="0"/>
              <a:t>stones</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Automated </a:t>
            </a:r>
            <a:r>
              <a:rPr lang="en-US" sz="3200" dirty="0"/>
              <a:t>grinding machine</a:t>
            </a:r>
          </a:p>
          <a:p>
            <a:pPr>
              <a:buFont typeface="Wingdings" panose="05000000000000000000" pitchFamily="2" charset="2"/>
              <a:buChar char="v"/>
            </a:pP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309" y="2866970"/>
            <a:ext cx="3688490" cy="2762305"/>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2025774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Milling (White rice)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3228" y="2029371"/>
            <a:ext cx="3424047" cy="4536617"/>
          </a:xfrm>
        </p:spPr>
      </p:pic>
      <p:sp>
        <p:nvSpPr>
          <p:cNvPr id="4" name="Content Placeholder 3"/>
          <p:cNvSpPr>
            <a:spLocks noGrp="1"/>
          </p:cNvSpPr>
          <p:nvPr>
            <p:ph sz="half" idx="2"/>
          </p:nvPr>
        </p:nvSpPr>
        <p:spPr/>
        <p:txBody>
          <a:bodyPr>
            <a:normAutofit/>
          </a:bodyPr>
          <a:lstStyle/>
          <a:p>
            <a:pPr marL="457200" lvl="1" indent="-457200">
              <a:spcBef>
                <a:spcPts val="1200"/>
              </a:spcBef>
              <a:spcAft>
                <a:spcPts val="200"/>
              </a:spcAft>
              <a:buSzPct val="100000"/>
              <a:buFont typeface="Wingdings" panose="05000000000000000000" pitchFamily="2" charset="2"/>
              <a:buChar char="v"/>
            </a:pPr>
            <a:r>
              <a:rPr lang="en-US" sz="3200" dirty="0"/>
              <a:t>Removing the brand</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0706890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enriching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439703"/>
            <a:ext cx="4754562" cy="2305619"/>
          </a:xfrm>
        </p:spPr>
      </p:pic>
      <p:sp>
        <p:nvSpPr>
          <p:cNvPr id="4" name="Content Placeholder 3"/>
          <p:cNvSpPr>
            <a:spLocks noGrp="1"/>
          </p:cNvSpPr>
          <p:nvPr>
            <p:ph sz="half" idx="2"/>
          </p:nvPr>
        </p:nvSpPr>
        <p:spPr>
          <a:xfrm>
            <a:off x="6256020" y="2343150"/>
            <a:ext cx="4754880" cy="4023360"/>
          </a:xfrm>
        </p:spPr>
        <p:txBody>
          <a:bodyPr>
            <a:normAutofit/>
          </a:bodyPr>
          <a:lstStyle/>
          <a:p>
            <a:pPr lvl="1">
              <a:buFont typeface="Wingdings" panose="05000000000000000000" pitchFamily="2" charset="2"/>
              <a:buChar char="v"/>
            </a:pPr>
            <a:r>
              <a:rPr lang="en-US" sz="3200" dirty="0" smtClean="0"/>
              <a:t> Steeped </a:t>
            </a:r>
            <a:r>
              <a:rPr lang="en-US" sz="3200" dirty="0"/>
              <a:t>under pressure prior the </a:t>
            </a:r>
            <a:r>
              <a:rPr lang="en-US" sz="3200" dirty="0" smtClean="0"/>
              <a:t>milling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Submerge </a:t>
            </a:r>
            <a:r>
              <a:rPr lang="en-US" sz="3200" dirty="0"/>
              <a:t>the rice in vitamin bath</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2557534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Organic, trustworthiness and </a:t>
            </a:r>
            <a:r>
              <a:rPr lang="en-US" dirty="0"/>
              <a:t>transportation</a:t>
            </a:r>
          </a:p>
        </p:txBody>
      </p:sp>
      <p:sp>
        <p:nvSpPr>
          <p:cNvPr id="3" name="Content Placeholder 2"/>
          <p:cNvSpPr>
            <a:spLocks noGrp="1"/>
          </p:cNvSpPr>
          <p:nvPr>
            <p:ph idx="1"/>
          </p:nvPr>
        </p:nvSpPr>
        <p:spPr/>
        <p:txBody>
          <a:bodyPr>
            <a:normAutofit/>
          </a:bodyPr>
          <a:lstStyle/>
          <a:p>
            <a:pPr marL="548640" lvl="1" indent="-457200">
              <a:lnSpc>
                <a:spcPct val="100000"/>
              </a:lnSpc>
              <a:spcBef>
                <a:spcPts val="1000"/>
              </a:spcBef>
              <a:buFont typeface="Wingdings" panose="05000000000000000000" pitchFamily="2" charset="2"/>
              <a:buChar char="Ø"/>
            </a:pPr>
            <a:r>
              <a:rPr lang="en-US" sz="2800" dirty="0"/>
              <a:t>Organic Product Related to </a:t>
            </a:r>
            <a:r>
              <a:rPr lang="en-US" sz="2800" dirty="0" smtClean="0"/>
              <a:t>Trustworthiness</a:t>
            </a:r>
            <a:endParaRPr lang="en-US" sz="2800" dirty="0"/>
          </a:p>
          <a:p>
            <a:pPr marL="946404" lvl="4" indent="-342900">
              <a:lnSpc>
                <a:spcPct val="100000"/>
              </a:lnSpc>
              <a:spcBef>
                <a:spcPts val="1000"/>
              </a:spcBef>
            </a:pPr>
            <a:r>
              <a:rPr lang="en-US" sz="2400" dirty="0" smtClean="0"/>
              <a:t>Organic </a:t>
            </a:r>
            <a:r>
              <a:rPr lang="en-US" sz="2400" dirty="0"/>
              <a:t>product </a:t>
            </a:r>
            <a:r>
              <a:rPr lang="en-US" sz="2400" dirty="0" smtClean="0"/>
              <a:t>can be distinguished from the common products by the label. The label should be acknowledged by government and gain consumers trust </a:t>
            </a:r>
            <a:endParaRPr lang="en-US" sz="2400" dirty="0"/>
          </a:p>
          <a:p>
            <a:pPr marL="548640" lvl="1" indent="-457200">
              <a:lnSpc>
                <a:spcPct val="100000"/>
              </a:lnSpc>
              <a:spcBef>
                <a:spcPts val="1000"/>
              </a:spcBef>
              <a:buFont typeface="Wingdings" panose="05000000000000000000" pitchFamily="2" charset="2"/>
              <a:buChar char="Ø"/>
            </a:pPr>
            <a:r>
              <a:rPr lang="en-US" sz="2800" dirty="0" smtClean="0"/>
              <a:t>Organic </a:t>
            </a:r>
            <a:r>
              <a:rPr lang="en-US" sz="2800" dirty="0"/>
              <a:t>Product Related to </a:t>
            </a:r>
            <a:r>
              <a:rPr lang="en-US" sz="2800" dirty="0" smtClean="0"/>
              <a:t>Transportation</a:t>
            </a:r>
          </a:p>
          <a:p>
            <a:pPr marL="946404" lvl="4" indent="-342900">
              <a:lnSpc>
                <a:spcPct val="100000"/>
              </a:lnSpc>
              <a:spcBef>
                <a:spcPts val="1000"/>
              </a:spcBef>
            </a:pPr>
            <a:r>
              <a:rPr lang="en-US" sz="2400" dirty="0" smtClean="0"/>
              <a:t>Organic product has limited time life, therefore transportation issue need to resolve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7921083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smtClean="0"/>
              <a:t>Progress (2)</a:t>
            </a:r>
            <a:endParaRPr lang="en-US" sz="4000"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solidFill>
                  <a:prstClr val="black">
                    <a:lumMod val="95000"/>
                    <a:lumOff val="5000"/>
                  </a:prstClr>
                </a:solidFill>
              </a:rPr>
              <a:pPr/>
              <a:t>38</a:t>
            </a:fld>
            <a:endParaRPr lang="en-US" dirty="0">
              <a:solidFill>
                <a:prstClr val="black">
                  <a:lumMod val="95000"/>
                  <a:lumOff val="5000"/>
                </a:prstClr>
              </a:solidFill>
            </a:endParaRPr>
          </a:p>
        </p:txBody>
      </p:sp>
    </p:spTree>
    <p:extLst>
      <p:ext uri="{BB962C8B-B14F-4D97-AF65-F5344CB8AC3E}">
        <p14:creationId xmlns:p14="http://schemas.microsoft.com/office/powerpoint/2010/main" val="4163688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316181" y="1768471"/>
            <a:ext cx="8063345" cy="4258256"/>
          </a:xfrm>
        </p:spPr>
        <p:txBody>
          <a:bodyPr>
            <a:normAutofit lnSpcReduction="10000"/>
          </a:bodyPr>
          <a:lstStyle/>
          <a:p>
            <a:pPr lvl="0"/>
            <a:r>
              <a:rPr lang="en-PH" sz="2400" dirty="0" smtClean="0"/>
              <a:t>We make some revise to our outline to make the sequence more neat.</a:t>
            </a:r>
          </a:p>
          <a:p>
            <a:pPr lvl="0"/>
            <a:endParaRPr lang="en-PH" sz="2400" dirty="0" smtClean="0"/>
          </a:p>
          <a:p>
            <a:pPr lvl="0"/>
            <a:r>
              <a:rPr lang="en-PH" sz="2400" dirty="0" smtClean="0"/>
              <a:t>Outline :</a:t>
            </a:r>
          </a:p>
          <a:p>
            <a:pPr lvl="0"/>
            <a:r>
              <a:rPr lang="en-PH" sz="2400" dirty="0" smtClean="0"/>
              <a:t>1. Development </a:t>
            </a:r>
            <a:r>
              <a:rPr lang="en-PH" sz="2400" dirty="0"/>
              <a:t>of organic food industry</a:t>
            </a:r>
            <a:endParaRPr lang="en-US" sz="2400" dirty="0"/>
          </a:p>
          <a:p>
            <a:r>
              <a:rPr lang="en-PH" sz="2400" dirty="0" smtClean="0"/>
              <a:t>   1.1 </a:t>
            </a:r>
            <a:r>
              <a:rPr lang="en-PH" sz="2400" dirty="0"/>
              <a:t>Definition of Organic Food</a:t>
            </a:r>
            <a:endParaRPr lang="en-US" sz="2400" dirty="0"/>
          </a:p>
          <a:p>
            <a:r>
              <a:rPr lang="en-PH" sz="2400" dirty="0"/>
              <a:t> </a:t>
            </a:r>
            <a:r>
              <a:rPr lang="en-PH" sz="2400" dirty="0" smtClean="0"/>
              <a:t>  1.2 </a:t>
            </a:r>
            <a:r>
              <a:rPr lang="en-PH" sz="2400" dirty="0"/>
              <a:t>Development of Organic Food</a:t>
            </a:r>
            <a:endParaRPr lang="en-US" sz="2400" dirty="0"/>
          </a:p>
          <a:p>
            <a:r>
              <a:rPr lang="en-PH" sz="2400" dirty="0"/>
              <a:t> </a:t>
            </a:r>
            <a:r>
              <a:rPr lang="en-PH" sz="2400" dirty="0" smtClean="0"/>
              <a:t>  1.3 </a:t>
            </a:r>
            <a:r>
              <a:rPr lang="en-PH" sz="2400" dirty="0"/>
              <a:t>What define Whole Grain</a:t>
            </a:r>
            <a:endParaRPr lang="en-US" sz="2400" dirty="0"/>
          </a:p>
          <a:p>
            <a:r>
              <a:rPr lang="en-PH" sz="2400" dirty="0"/>
              <a:t> </a:t>
            </a:r>
            <a:r>
              <a:rPr lang="en-PH" sz="2400" dirty="0" smtClean="0"/>
              <a:t>  1.4 </a:t>
            </a:r>
            <a:r>
              <a:rPr lang="en-PH" sz="2400" dirty="0"/>
              <a:t>What is Brown Rice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4701159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Market growth in America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936389"/>
            <a:ext cx="5678488" cy="4956646"/>
          </a:xfrm>
        </p:spPr>
      </p:pic>
      <p:sp>
        <p:nvSpPr>
          <p:cNvPr id="4" name="Text Placeholder 3"/>
          <p:cNvSpPr>
            <a:spLocks noGrp="1"/>
          </p:cNvSpPr>
          <p:nvPr>
            <p:ph type="body" sz="half" idx="2"/>
          </p:nvPr>
        </p:nvSpPr>
        <p:spPr/>
        <p:txBody>
          <a:bodyPr>
            <a:normAutofit/>
          </a:bodyPr>
          <a:lstStyle/>
          <a:p>
            <a:pPr marL="285750" indent="-285750">
              <a:buFontTx/>
              <a:buChar char="-"/>
            </a:pPr>
            <a:r>
              <a:rPr lang="en-GB" sz="2000" dirty="0" smtClean="0"/>
              <a:t>Have it </a:t>
            </a:r>
            <a:r>
              <a:rPr lang="en-PH" sz="2000" dirty="0" smtClean="0"/>
              <a:t>reached </a:t>
            </a:r>
            <a:r>
              <a:rPr lang="en-PH" sz="2000" dirty="0"/>
              <a:t>its market </a:t>
            </a:r>
            <a:r>
              <a:rPr lang="en-PH" sz="2000" dirty="0" smtClean="0"/>
              <a:t>saturation?</a:t>
            </a:r>
          </a:p>
          <a:p>
            <a:pPr marL="285750" indent="-285750">
              <a:buFontTx/>
              <a:buChar char="-"/>
            </a:pPr>
            <a:endParaRPr lang="en-GB" sz="2000" dirty="0"/>
          </a:p>
          <a:p>
            <a:pPr marL="285750" indent="-285750">
              <a:buFontTx/>
              <a:buChar char="-"/>
            </a:pPr>
            <a:r>
              <a:rPr lang="en-GB" sz="2000" dirty="0" smtClean="0"/>
              <a:t>How about global market?</a:t>
            </a:r>
          </a:p>
          <a:p>
            <a:pPr marL="285750" indent="-285750">
              <a:buFontTx/>
              <a:buChar char="-"/>
            </a:pPr>
            <a:endParaRPr lang="en-US" sz="2000" dirty="0"/>
          </a:p>
        </p:txBody>
      </p:sp>
      <p:sp>
        <p:nvSpPr>
          <p:cNvPr id="3" name="Slide Number Placeholder 2"/>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626103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lnSpcReduction="10000"/>
          </a:bodyPr>
          <a:lstStyle/>
          <a:p>
            <a:pPr lvl="0">
              <a:lnSpc>
                <a:spcPct val="170000"/>
              </a:lnSpc>
              <a:spcBef>
                <a:spcPts val="0"/>
              </a:spcBef>
              <a:spcAft>
                <a:spcPts val="0"/>
              </a:spcAft>
            </a:pPr>
            <a:r>
              <a:rPr lang="en-PH" sz="2400" dirty="0" smtClean="0"/>
              <a:t>2. Technology </a:t>
            </a:r>
            <a:r>
              <a:rPr lang="en-PH" sz="2400" dirty="0"/>
              <a:t>involved in rice industries</a:t>
            </a:r>
            <a:endParaRPr lang="en-US" sz="2400" dirty="0"/>
          </a:p>
          <a:p>
            <a:pPr>
              <a:lnSpc>
                <a:spcPct val="170000"/>
              </a:lnSpc>
              <a:spcBef>
                <a:spcPts val="0"/>
              </a:spcBef>
              <a:spcAft>
                <a:spcPts val="0"/>
              </a:spcAft>
            </a:pPr>
            <a:r>
              <a:rPr lang="en-US" sz="2400" dirty="0" smtClean="0"/>
              <a:t>    2.1 </a:t>
            </a:r>
            <a:r>
              <a:rPr lang="en-US" sz="2400" dirty="0"/>
              <a:t>Process </a:t>
            </a:r>
            <a:r>
              <a:rPr lang="en-US" sz="2400" dirty="0" smtClean="0"/>
              <a:t>farming</a:t>
            </a:r>
          </a:p>
          <a:p>
            <a:pPr>
              <a:lnSpc>
                <a:spcPct val="170000"/>
              </a:lnSpc>
              <a:spcBef>
                <a:spcPts val="0"/>
              </a:spcBef>
              <a:spcAft>
                <a:spcPts val="0"/>
              </a:spcAft>
            </a:pPr>
            <a:r>
              <a:rPr lang="en-US" sz="2400" dirty="0" smtClean="0"/>
              <a:t> 	</a:t>
            </a:r>
            <a:r>
              <a:rPr lang="en-US" sz="2000" dirty="0" smtClean="0"/>
              <a:t>2.1.1 </a:t>
            </a:r>
            <a:r>
              <a:rPr lang="en-US" sz="2000" dirty="0"/>
              <a:t>Planting</a:t>
            </a:r>
          </a:p>
          <a:p>
            <a:pPr>
              <a:lnSpc>
                <a:spcPct val="170000"/>
              </a:lnSpc>
              <a:spcBef>
                <a:spcPts val="0"/>
              </a:spcBef>
              <a:spcAft>
                <a:spcPts val="0"/>
              </a:spcAft>
            </a:pPr>
            <a:r>
              <a:rPr lang="en-US" sz="2000" dirty="0"/>
              <a:t> </a:t>
            </a:r>
            <a:r>
              <a:rPr lang="en-US" sz="2000" dirty="0" smtClean="0"/>
              <a:t>	2.1.2 </a:t>
            </a:r>
            <a:r>
              <a:rPr lang="en-US" sz="2000" dirty="0"/>
              <a:t>Harvesting</a:t>
            </a:r>
          </a:p>
          <a:p>
            <a:pPr>
              <a:lnSpc>
                <a:spcPct val="170000"/>
              </a:lnSpc>
              <a:spcBef>
                <a:spcPts val="0"/>
              </a:spcBef>
              <a:spcAft>
                <a:spcPts val="0"/>
              </a:spcAft>
            </a:pPr>
            <a:r>
              <a:rPr lang="en-US" sz="2000" dirty="0"/>
              <a:t> </a:t>
            </a:r>
            <a:r>
              <a:rPr lang="en-US" sz="2000" dirty="0" smtClean="0"/>
              <a:t>	2.1.3 </a:t>
            </a:r>
            <a:r>
              <a:rPr lang="en-US" sz="2000" dirty="0"/>
              <a:t>Drying</a:t>
            </a:r>
          </a:p>
          <a:p>
            <a:pPr marL="128016" lvl="1" indent="0">
              <a:lnSpc>
                <a:spcPct val="170000"/>
              </a:lnSpc>
              <a:spcBef>
                <a:spcPts val="0"/>
              </a:spcBef>
              <a:spcAft>
                <a:spcPts val="0"/>
              </a:spcAft>
              <a:buNone/>
            </a:pPr>
            <a:r>
              <a:rPr lang="en-US" sz="2000" dirty="0" smtClean="0"/>
              <a:t>	2.1.4 </a:t>
            </a:r>
            <a:r>
              <a:rPr lang="en-US" sz="2000" dirty="0"/>
              <a:t>Hulling</a:t>
            </a:r>
          </a:p>
          <a:p>
            <a:pPr>
              <a:lnSpc>
                <a:spcPct val="170000"/>
              </a:lnSpc>
              <a:spcBef>
                <a:spcPts val="0"/>
              </a:spcBef>
              <a:spcAft>
                <a:spcPts val="0"/>
              </a:spcAft>
            </a:pPr>
            <a:r>
              <a:rPr lang="en-US" sz="2000" dirty="0"/>
              <a:t> </a:t>
            </a:r>
            <a:r>
              <a:rPr lang="en-US" sz="2000" dirty="0" smtClean="0"/>
              <a:t>	2.1.5 </a:t>
            </a:r>
            <a:r>
              <a:rPr lang="en-US" sz="2000" dirty="0"/>
              <a:t>Milling</a:t>
            </a:r>
          </a:p>
          <a:p>
            <a:pPr>
              <a:lnSpc>
                <a:spcPct val="170000"/>
              </a:lnSpc>
              <a:spcBef>
                <a:spcPts val="0"/>
              </a:spcBef>
              <a:spcAft>
                <a:spcPts val="0"/>
              </a:spcAft>
            </a:pPr>
            <a:r>
              <a:rPr lang="en-US" sz="2000" dirty="0"/>
              <a:t> </a:t>
            </a:r>
            <a:r>
              <a:rPr lang="en-US" sz="2000" dirty="0" smtClean="0"/>
              <a:t>	2.1.6 </a:t>
            </a:r>
            <a:r>
              <a:rPr lang="en-US" sz="2000" dirty="0"/>
              <a:t>Enriching</a:t>
            </a:r>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20979206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a:bodyPr>
          <a:lstStyle/>
          <a:p>
            <a:pPr lvl="0"/>
            <a:r>
              <a:rPr lang="en-PH" sz="2400" dirty="0" smtClean="0"/>
              <a:t>3. Advantages </a:t>
            </a:r>
            <a:r>
              <a:rPr lang="en-PH" sz="2400" dirty="0"/>
              <a:t>of organic food compared to regular food</a:t>
            </a:r>
            <a:endParaRPr lang="en-US" sz="2400" dirty="0"/>
          </a:p>
          <a:p>
            <a:r>
              <a:rPr lang="en-PH" sz="2400" dirty="0" smtClean="0"/>
              <a:t>   3.1 </a:t>
            </a:r>
            <a:r>
              <a:rPr lang="en-PH" sz="2400" dirty="0"/>
              <a:t>Advantages of Organic Rice</a:t>
            </a:r>
            <a:endParaRPr lang="en-US" sz="2400" dirty="0"/>
          </a:p>
          <a:p>
            <a:r>
              <a:rPr lang="en-PH" sz="2400" dirty="0" smtClean="0"/>
              <a:t> 	3.1.1 </a:t>
            </a:r>
            <a:r>
              <a:rPr lang="en-PH" sz="2400" dirty="0"/>
              <a:t>Advantage to the environment</a:t>
            </a:r>
            <a:endParaRPr lang="en-US" sz="2400" dirty="0"/>
          </a:p>
          <a:p>
            <a:r>
              <a:rPr lang="en-PH" sz="2400" dirty="0"/>
              <a:t> </a:t>
            </a:r>
            <a:r>
              <a:rPr lang="en-PH" sz="2400" dirty="0" smtClean="0"/>
              <a:t> 	3.1.2 </a:t>
            </a:r>
            <a:r>
              <a:rPr lang="en-PH" sz="2400" dirty="0"/>
              <a:t>Advantage to the health</a:t>
            </a:r>
            <a:endParaRPr lang="en-US" sz="2400" dirty="0"/>
          </a:p>
          <a:p>
            <a:r>
              <a:rPr lang="en-PH" sz="2400" dirty="0"/>
              <a:t> </a:t>
            </a:r>
            <a:r>
              <a:rPr lang="en-PH" sz="2400" dirty="0" smtClean="0"/>
              <a:t>  3.2 </a:t>
            </a:r>
            <a:r>
              <a:rPr lang="en-PH" sz="2400" dirty="0"/>
              <a:t>Comparison: Brown rice and White rice</a:t>
            </a:r>
            <a:endParaRPr lang="en-US" sz="2400" dirty="0"/>
          </a:p>
          <a:p>
            <a:r>
              <a:rPr lang="en-PH" sz="2400" dirty="0" smtClean="0"/>
              <a:t> 	3.2.1 </a:t>
            </a:r>
            <a:r>
              <a:rPr lang="en-PH" sz="2400" dirty="0"/>
              <a:t>Nutrient Facts</a:t>
            </a:r>
            <a:endParaRPr lang="en-US" sz="2400" dirty="0"/>
          </a:p>
          <a:p>
            <a:r>
              <a:rPr lang="en-PH" sz="2400" dirty="0"/>
              <a:t> </a:t>
            </a:r>
            <a:r>
              <a:rPr lang="en-PH" sz="2400" dirty="0" smtClean="0"/>
              <a:t>	3.2.2 </a:t>
            </a:r>
            <a:r>
              <a:rPr lang="en-PH" sz="2400" dirty="0"/>
              <a:t>Price</a:t>
            </a:r>
            <a:endParaRPr lang="en-US" sz="2400" dirty="0"/>
          </a:p>
          <a:p>
            <a:r>
              <a:rPr lang="en-PH" sz="2400" dirty="0"/>
              <a:t> </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0883713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fontScale="92500" lnSpcReduction="10000"/>
          </a:bodyPr>
          <a:lstStyle/>
          <a:p>
            <a:pPr lvl="0"/>
            <a:r>
              <a:rPr lang="en-PH" sz="2400" dirty="0" smtClean="0"/>
              <a:t>4. Governments</a:t>
            </a:r>
            <a:r>
              <a:rPr lang="en-PH" sz="2400" dirty="0"/>
              <a:t>’ policies and regulations in organic food industries</a:t>
            </a:r>
            <a:endParaRPr lang="en-US" sz="2400" dirty="0"/>
          </a:p>
          <a:p>
            <a:r>
              <a:rPr lang="en-PH" sz="2400" dirty="0" smtClean="0"/>
              <a:t>    4.1 </a:t>
            </a:r>
            <a:r>
              <a:rPr lang="en-PH" sz="2400" dirty="0"/>
              <a:t>United States Department of Agriculture (USDA) </a:t>
            </a:r>
            <a:endParaRPr lang="en-US" sz="2400" dirty="0"/>
          </a:p>
          <a:p>
            <a:r>
              <a:rPr lang="en-PH" sz="2400" dirty="0" smtClean="0"/>
              <a:t>   	4.1.1 </a:t>
            </a:r>
            <a:r>
              <a:rPr lang="en-PH" sz="2400" dirty="0"/>
              <a:t>Regulation of technology in Farming</a:t>
            </a:r>
            <a:endParaRPr lang="en-US" sz="2400" dirty="0"/>
          </a:p>
          <a:p>
            <a:r>
              <a:rPr lang="en-PH" sz="2400" dirty="0"/>
              <a:t> </a:t>
            </a:r>
            <a:r>
              <a:rPr lang="en-PH" sz="2400" dirty="0" smtClean="0"/>
              <a:t> 	4.1.2 </a:t>
            </a:r>
            <a:r>
              <a:rPr lang="en-PH" sz="2400" dirty="0"/>
              <a:t>Regulation of Using Substances</a:t>
            </a:r>
            <a:endParaRPr lang="en-US" sz="2400" dirty="0"/>
          </a:p>
          <a:p>
            <a:r>
              <a:rPr lang="en-PH" sz="2400" dirty="0"/>
              <a:t> </a:t>
            </a:r>
            <a:r>
              <a:rPr lang="en-PH" sz="2400" dirty="0" smtClean="0"/>
              <a:t>	4.1.3 </a:t>
            </a:r>
            <a:r>
              <a:rPr lang="en-PH" sz="2400" dirty="0"/>
              <a:t>Regulation of Certification</a:t>
            </a:r>
            <a:endParaRPr lang="en-US" sz="2400" dirty="0"/>
          </a:p>
          <a:p>
            <a:r>
              <a:rPr lang="en-PH" sz="2400" dirty="0"/>
              <a:t>  </a:t>
            </a:r>
            <a:r>
              <a:rPr lang="en-PH" sz="2400" dirty="0" smtClean="0"/>
              <a:t>  4.2 </a:t>
            </a:r>
            <a:r>
              <a:rPr lang="en-PH" sz="2400" dirty="0"/>
              <a:t>Regulation in other places</a:t>
            </a:r>
            <a:endParaRPr lang="en-US" sz="2400" dirty="0"/>
          </a:p>
          <a:p>
            <a:r>
              <a:rPr lang="en-US" sz="2400" dirty="0"/>
              <a:t> </a:t>
            </a:r>
          </a:p>
          <a:p>
            <a:pPr lvl="0"/>
            <a:r>
              <a:rPr lang="en-PH" sz="2400" dirty="0" smtClean="0"/>
              <a:t>5. Market </a:t>
            </a:r>
            <a:r>
              <a:rPr lang="en-PH" sz="2400" dirty="0"/>
              <a:t>analysis and market growth of organic rice</a:t>
            </a:r>
            <a:endParaRPr lang="en-US" sz="2400" dirty="0"/>
          </a:p>
          <a:p>
            <a:r>
              <a:rPr lang="en-PH" sz="2400" dirty="0" smtClean="0"/>
              <a:t>   5.1 </a:t>
            </a:r>
            <a:r>
              <a:rPr lang="en-PH" sz="2400" dirty="0"/>
              <a:t>Market trend</a:t>
            </a:r>
            <a:endParaRPr lang="en-US" sz="2400" dirty="0"/>
          </a:p>
          <a:p>
            <a:r>
              <a:rPr lang="en-PH" sz="2400" dirty="0"/>
              <a:t> </a:t>
            </a:r>
            <a:r>
              <a:rPr lang="en-PH" sz="2400" dirty="0" smtClean="0"/>
              <a:t>  5.2 </a:t>
            </a:r>
            <a:r>
              <a:rPr lang="en-PH" sz="2400" dirty="0"/>
              <a:t>Market analysis</a:t>
            </a:r>
            <a:endParaRPr lang="en-US" sz="2400" dirty="0"/>
          </a:p>
          <a:p>
            <a:pPr>
              <a:lnSpc>
                <a:spcPct val="170000"/>
              </a:lnSpc>
              <a:spcBef>
                <a:spcPts val="0"/>
              </a:spcBef>
              <a:spcAft>
                <a:spcPts val="0"/>
              </a:spcAft>
            </a:pPr>
            <a:endParaRPr lang="en-US" sz="2000" dirty="0"/>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35329487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VARIABLE</a:t>
            </a:r>
            <a:endParaRPr lang="en-US" dirty="0"/>
          </a:p>
        </p:txBody>
      </p:sp>
      <p:sp>
        <p:nvSpPr>
          <p:cNvPr id="3" name="Content Placeholder 2"/>
          <p:cNvSpPr>
            <a:spLocks noGrp="1"/>
          </p:cNvSpPr>
          <p:nvPr>
            <p:ph idx="1"/>
          </p:nvPr>
        </p:nvSpPr>
        <p:spPr>
          <a:xfrm>
            <a:off x="1024127" y="1768470"/>
            <a:ext cx="8590927" cy="4424511"/>
          </a:xfrm>
        </p:spPr>
        <p:txBody>
          <a:bodyPr>
            <a:normAutofit/>
          </a:bodyPr>
          <a:lstStyle/>
          <a:p>
            <a:pPr>
              <a:buFont typeface="Arial" panose="020B0604020202020204" pitchFamily="34" charset="0"/>
              <a:buChar char="•"/>
            </a:pPr>
            <a:r>
              <a:rPr lang="en-PH" sz="2400" dirty="0"/>
              <a:t> </a:t>
            </a:r>
            <a:r>
              <a:rPr lang="en-PH" sz="2400" dirty="0" smtClean="0"/>
              <a:t>Quantitative Variable</a:t>
            </a:r>
          </a:p>
          <a:p>
            <a:pPr>
              <a:buFont typeface="Arial" panose="020B0604020202020204" pitchFamily="34" charset="0"/>
              <a:buChar char="•"/>
            </a:pPr>
            <a:r>
              <a:rPr lang="en-PH" sz="2400" dirty="0" smtClean="0"/>
              <a:t> Qualitative Variable</a:t>
            </a:r>
            <a:endParaRPr lang="en-US" sz="2000" dirty="0"/>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27195617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VARIABLE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94232447"/>
              </p:ext>
            </p:extLst>
          </p:nvPr>
        </p:nvGraphicFramePr>
        <p:xfrm>
          <a:off x="1023936" y="1768475"/>
          <a:ext cx="9813397" cy="4216400"/>
        </p:xfrm>
        <a:graphic>
          <a:graphicData uri="http://schemas.openxmlformats.org/drawingml/2006/table">
            <a:tbl>
              <a:tblPr firstRow="1" firstCol="1" bandRow="1">
                <a:tableStyleId>{69C7853C-536D-4A76-A0AE-DD22124D55A5}</a:tableStyleId>
              </a:tblPr>
              <a:tblGrid>
                <a:gridCol w="2169855"/>
                <a:gridCol w="1533125"/>
                <a:gridCol w="1458421"/>
                <a:gridCol w="4651996"/>
              </a:tblGrid>
              <a:tr h="370840">
                <a:tc>
                  <a:txBody>
                    <a:bodyPr/>
                    <a:lstStyle/>
                    <a:p>
                      <a:r>
                        <a:rPr lang="en-US" dirty="0" smtClean="0"/>
                        <a:t>Variable</a:t>
                      </a:r>
                      <a:endParaRPr lang="en-US" dirty="0"/>
                    </a:p>
                  </a:txBody>
                  <a:tcPr/>
                </a:tc>
                <a:tc>
                  <a:txBody>
                    <a:bodyPr/>
                    <a:lstStyle/>
                    <a:p>
                      <a:r>
                        <a:rPr lang="en-US" sz="1800" dirty="0" smtClean="0"/>
                        <a:t>Quantitative</a:t>
                      </a:r>
                      <a:endParaRPr lang="en-US" sz="1800" dirty="0"/>
                    </a:p>
                  </a:txBody>
                  <a:tcPr/>
                </a:tc>
                <a:tc>
                  <a:txBody>
                    <a:bodyPr/>
                    <a:lstStyle/>
                    <a:p>
                      <a:r>
                        <a:rPr lang="en-US" sz="1800" dirty="0" smtClean="0"/>
                        <a:t>Qualitative</a:t>
                      </a:r>
                      <a:endParaRPr lang="en-US" sz="1800" dirty="0"/>
                    </a:p>
                  </a:txBody>
                  <a:tcPr/>
                </a:tc>
                <a:tc>
                  <a:txBody>
                    <a:bodyPr/>
                    <a:lstStyle/>
                    <a:p>
                      <a:r>
                        <a:rPr lang="en-US" dirty="0" smtClean="0"/>
                        <a:t>Note</a:t>
                      </a:r>
                      <a:endParaRPr lang="en-US" dirty="0"/>
                    </a:p>
                  </a:txBody>
                  <a:tcPr/>
                </a:tc>
              </a:tr>
              <a:tr h="370840">
                <a:tc>
                  <a:txBody>
                    <a:bodyPr/>
                    <a:lstStyle/>
                    <a:p>
                      <a:r>
                        <a:rPr lang="en-US" dirty="0" smtClean="0"/>
                        <a:t>Price changing</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tc>
                <a:tc>
                  <a:txBody>
                    <a:bodyPr/>
                    <a:lstStyle/>
                    <a:p>
                      <a:r>
                        <a:rPr lang="en-US" dirty="0" smtClean="0"/>
                        <a:t>Price from year</a:t>
                      </a:r>
                      <a:r>
                        <a:rPr lang="en-US" baseline="0" dirty="0" smtClean="0"/>
                        <a:t> to year always changes</a:t>
                      </a:r>
                      <a:endParaRPr lang="en-US" dirty="0"/>
                    </a:p>
                  </a:txBody>
                  <a:tcPr anchor="ctr"/>
                </a:tc>
              </a:tr>
              <a:tr h="370840">
                <a:tc>
                  <a:txBody>
                    <a:bodyPr/>
                    <a:lstStyle/>
                    <a:p>
                      <a:r>
                        <a:rPr lang="en-US" dirty="0" smtClean="0"/>
                        <a:t>Consumption rate</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pPr algn="ctr"/>
                      <a:endParaRPr lang="en-US" dirty="0"/>
                    </a:p>
                  </a:txBody>
                  <a:tcPr anchor="ctr"/>
                </a:tc>
                <a:tc>
                  <a:txBody>
                    <a:bodyPr/>
                    <a:lstStyle/>
                    <a:p>
                      <a:r>
                        <a:rPr lang="en-US" dirty="0" smtClean="0"/>
                        <a:t>The amount of consumption will change over the time</a:t>
                      </a:r>
                      <a:endParaRPr lang="en-US" dirty="0"/>
                    </a:p>
                  </a:txBody>
                  <a:tcPr anchor="ctr"/>
                </a:tc>
              </a:tr>
              <a:tr h="370840">
                <a:tc>
                  <a:txBody>
                    <a:bodyPr/>
                    <a:lstStyle/>
                    <a:p>
                      <a:r>
                        <a:rPr lang="en-US" dirty="0" smtClean="0"/>
                        <a:t>Production rate</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pPr algn="ctr"/>
                      <a:endParaRPr lang="en-US" dirty="0"/>
                    </a:p>
                  </a:txBody>
                  <a:tcPr anchor="ctr"/>
                </a:tc>
                <a:tc>
                  <a:txBody>
                    <a:bodyPr/>
                    <a:lstStyle/>
                    <a:p>
                      <a:r>
                        <a:rPr lang="en-US" dirty="0" smtClean="0"/>
                        <a:t>The production each year usually increases caused by development</a:t>
                      </a:r>
                      <a:r>
                        <a:rPr lang="en-US" baseline="0" dirty="0" smtClean="0"/>
                        <a:t> of new technology in farming</a:t>
                      </a:r>
                      <a:endParaRPr lang="en-US" dirty="0"/>
                    </a:p>
                  </a:txBody>
                  <a:tcPr anchor="ctr"/>
                </a:tc>
              </a:tr>
              <a:tr h="370840">
                <a:tc>
                  <a:txBody>
                    <a:bodyPr/>
                    <a:lstStyle/>
                    <a:p>
                      <a:r>
                        <a:rPr lang="en-US" dirty="0" smtClean="0"/>
                        <a:t>Policy revision</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pPr algn="ctr"/>
                      <a:endParaRPr lang="en-US" dirty="0"/>
                    </a:p>
                  </a:txBody>
                  <a:tcPr anchor="ctr"/>
                </a:tc>
                <a:tc>
                  <a:txBody>
                    <a:bodyPr/>
                    <a:lstStyle/>
                    <a:p>
                      <a:r>
                        <a:rPr lang="en-US" dirty="0" smtClean="0"/>
                        <a:t>Period</a:t>
                      </a:r>
                      <a:r>
                        <a:rPr lang="en-US" baseline="0" dirty="0" smtClean="0"/>
                        <a:t> of the policy still valid until being revised by government</a:t>
                      </a:r>
                      <a:endParaRPr lang="en-US" dirty="0"/>
                    </a:p>
                  </a:txBody>
                  <a:tcPr anchor="ctr"/>
                </a:tc>
              </a:tr>
              <a:tr h="370840">
                <a:tc>
                  <a:txBody>
                    <a:bodyPr/>
                    <a:lstStyle/>
                    <a:p>
                      <a:r>
                        <a:rPr lang="en-US" dirty="0" smtClean="0"/>
                        <a:t>Technology</a:t>
                      </a:r>
                      <a:r>
                        <a:rPr lang="en-US" baseline="0" dirty="0" smtClean="0"/>
                        <a:t> improvement</a:t>
                      </a:r>
                      <a:endParaRPr lang="en-US" dirty="0"/>
                    </a:p>
                  </a:txBody>
                  <a:tcPr anchor="ctr"/>
                </a:tc>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r>
                        <a:rPr lang="en-US" dirty="0" smtClean="0"/>
                        <a:t>The invention of new technology in farming will trigger</a:t>
                      </a:r>
                      <a:r>
                        <a:rPr lang="en-US" baseline="0" dirty="0" smtClean="0"/>
                        <a:t> the production rate</a:t>
                      </a:r>
                      <a:endParaRPr lang="en-US" dirty="0"/>
                    </a:p>
                  </a:txBody>
                  <a:tcPr anchor="ctr"/>
                </a:tc>
              </a:tr>
              <a:tr h="370840">
                <a:tc>
                  <a:txBody>
                    <a:bodyPr/>
                    <a:lstStyle/>
                    <a:p>
                      <a:r>
                        <a:rPr lang="en-US" dirty="0" smtClean="0"/>
                        <a:t>Consumption</a:t>
                      </a:r>
                      <a:r>
                        <a:rPr lang="en-US" baseline="0" dirty="0" smtClean="0"/>
                        <a:t> </a:t>
                      </a:r>
                      <a:r>
                        <a:rPr lang="en-US" dirty="0" smtClean="0"/>
                        <a:t>habit shifting</a:t>
                      </a:r>
                      <a:endParaRPr lang="en-US" dirty="0"/>
                    </a:p>
                  </a:txBody>
                  <a:tcPr anchor="ctr"/>
                </a:tc>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r>
                        <a:rPr lang="en-US" dirty="0" smtClean="0"/>
                        <a:t>People lifestyle</a:t>
                      </a:r>
                      <a:r>
                        <a:rPr lang="en-US" baseline="0" dirty="0" smtClean="0"/>
                        <a:t> in eating will change, will influence the consumption rate</a:t>
                      </a:r>
                      <a:endParaRPr lang="en-US" dirty="0"/>
                    </a:p>
                  </a:txBody>
                  <a:tcPr anchor="ctr"/>
                </a:tc>
              </a:tr>
            </a:tbl>
          </a:graphicData>
        </a:graphic>
      </p:graphicFrame>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4010097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VARIABLE</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grpSp>
        <p:nvGrpSpPr>
          <p:cNvPr id="10" name="Group 9"/>
          <p:cNvGrpSpPr/>
          <p:nvPr/>
        </p:nvGrpSpPr>
        <p:grpSpPr>
          <a:xfrm>
            <a:off x="1112291" y="3774032"/>
            <a:ext cx="1883391" cy="1460310"/>
            <a:chOff x="3452884" y="3261815"/>
            <a:chExt cx="1883391" cy="1460310"/>
          </a:xfrm>
        </p:grpSpPr>
        <p:sp>
          <p:nvSpPr>
            <p:cNvPr id="7" name="Cube 6"/>
            <p:cNvSpPr/>
            <p:nvPr/>
          </p:nvSpPr>
          <p:spPr>
            <a:xfrm>
              <a:off x="3452884" y="3261815"/>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p:cNvSpPr txBox="1"/>
            <p:nvPr/>
          </p:nvSpPr>
          <p:spPr>
            <a:xfrm>
              <a:off x="3452884" y="3798795"/>
              <a:ext cx="1501253" cy="800219"/>
            </a:xfrm>
            <a:prstGeom prst="rect">
              <a:avLst/>
            </a:prstGeom>
            <a:noFill/>
          </p:spPr>
          <p:txBody>
            <a:bodyPr wrap="square" rtlCol="0">
              <a:spAutoFit/>
            </a:bodyPr>
            <a:lstStyle/>
            <a:p>
              <a:r>
                <a:rPr lang="en-US" dirty="0" smtClean="0"/>
                <a:t>Policy</a:t>
              </a:r>
              <a:endParaRPr lang="en-US" dirty="0"/>
            </a:p>
            <a:p>
              <a:r>
                <a:rPr lang="en-US" sz="1400" dirty="0" smtClean="0"/>
                <a:t>- Consumption    - - Habit</a:t>
              </a:r>
              <a:endParaRPr lang="en-US" sz="1400" dirty="0"/>
            </a:p>
          </p:txBody>
        </p:sp>
        <p:sp>
          <p:nvSpPr>
            <p:cNvPr id="9" name="TextBox 8"/>
            <p:cNvSpPr txBox="1"/>
            <p:nvPr/>
          </p:nvSpPr>
          <p:spPr>
            <a:xfrm>
              <a:off x="3725839" y="3261815"/>
              <a:ext cx="1337480" cy="369332"/>
            </a:xfrm>
            <a:prstGeom prst="rect">
              <a:avLst/>
            </a:prstGeom>
            <a:noFill/>
          </p:spPr>
          <p:txBody>
            <a:bodyPr wrap="square" rtlCol="0">
              <a:spAutoFit/>
            </a:bodyPr>
            <a:lstStyle/>
            <a:p>
              <a:endParaRPr lang="en-US" dirty="0"/>
            </a:p>
          </p:txBody>
        </p:sp>
      </p:grpSp>
      <p:grpSp>
        <p:nvGrpSpPr>
          <p:cNvPr id="16" name="Group 15"/>
          <p:cNvGrpSpPr/>
          <p:nvPr/>
        </p:nvGrpSpPr>
        <p:grpSpPr>
          <a:xfrm>
            <a:off x="3574006" y="2859620"/>
            <a:ext cx="1883391" cy="1460310"/>
            <a:chOff x="5051946" y="3425588"/>
            <a:chExt cx="1883391" cy="1460310"/>
          </a:xfrm>
        </p:grpSpPr>
        <p:sp>
          <p:nvSpPr>
            <p:cNvPr id="11" name="Cube 10"/>
            <p:cNvSpPr/>
            <p:nvPr/>
          </p:nvSpPr>
          <p:spPr>
            <a:xfrm>
              <a:off x="5051946" y="3425588"/>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Technology improve</a:t>
              </a:r>
            </a:p>
          </p:txBody>
        </p:sp>
        <p:sp>
          <p:nvSpPr>
            <p:cNvPr id="12" name="TextBox 11"/>
            <p:cNvSpPr txBox="1"/>
            <p:nvPr/>
          </p:nvSpPr>
          <p:spPr>
            <a:xfrm>
              <a:off x="5324901" y="3436718"/>
              <a:ext cx="1337480" cy="369332"/>
            </a:xfrm>
            <a:prstGeom prst="rect">
              <a:avLst/>
            </a:prstGeom>
            <a:noFill/>
          </p:spPr>
          <p:txBody>
            <a:bodyPr wrap="square" rtlCol="0">
              <a:spAutoFit/>
            </a:bodyPr>
            <a:lstStyle/>
            <a:p>
              <a:endParaRPr lang="en-US" dirty="0"/>
            </a:p>
          </p:txBody>
        </p:sp>
      </p:grpSp>
      <p:cxnSp>
        <p:nvCxnSpPr>
          <p:cNvPr id="36" name="Straight Arrow Connector 35"/>
          <p:cNvCxnSpPr/>
          <p:nvPr/>
        </p:nvCxnSpPr>
        <p:spPr>
          <a:xfrm flipV="1">
            <a:off x="5501165" y="3589775"/>
            <a:ext cx="71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8" idx="5"/>
          </p:cNvCxnSpPr>
          <p:nvPr/>
        </p:nvCxnSpPr>
        <p:spPr>
          <a:xfrm flipV="1">
            <a:off x="7042229" y="5390866"/>
            <a:ext cx="25248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14" idx="3"/>
          </p:cNvCxnSpPr>
          <p:nvPr/>
        </p:nvCxnSpPr>
        <p:spPr>
          <a:xfrm flipV="1">
            <a:off x="9567081" y="4223568"/>
            <a:ext cx="6232" cy="1167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7" idx="5"/>
            <a:endCxn id="11" idx="2"/>
          </p:cNvCxnSpPr>
          <p:nvPr/>
        </p:nvCxnSpPr>
        <p:spPr>
          <a:xfrm flipV="1">
            <a:off x="2995682" y="3772314"/>
            <a:ext cx="578324" cy="5493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7" idx="5"/>
            <a:endCxn id="38" idx="2"/>
          </p:cNvCxnSpPr>
          <p:nvPr/>
        </p:nvCxnSpPr>
        <p:spPr>
          <a:xfrm>
            <a:off x="2995682" y="4321648"/>
            <a:ext cx="2163156" cy="1470947"/>
          </a:xfrm>
          <a:prstGeom prst="bentConnector3">
            <a:avLst>
              <a:gd name="adj1" fmla="val 134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099356" y="3606111"/>
            <a:ext cx="71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14" idx="0"/>
            <a:endCxn id="9" idx="0"/>
          </p:cNvCxnSpPr>
          <p:nvPr/>
        </p:nvCxnSpPr>
        <p:spPr>
          <a:xfrm rot="16200000" flipH="1" flipV="1">
            <a:off x="5490801" y="-673557"/>
            <a:ext cx="1010774" cy="7884404"/>
          </a:xfrm>
          <a:prstGeom prst="bentConnector3">
            <a:avLst>
              <a:gd name="adj1" fmla="val -6042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8814156" y="2763256"/>
            <a:ext cx="1883391" cy="1460312"/>
            <a:chOff x="8814156" y="2763256"/>
            <a:chExt cx="1883391" cy="1460312"/>
          </a:xfrm>
        </p:grpSpPr>
        <p:sp>
          <p:nvSpPr>
            <p:cNvPr id="14" name="Cube 13"/>
            <p:cNvSpPr/>
            <p:nvPr/>
          </p:nvSpPr>
          <p:spPr>
            <a:xfrm>
              <a:off x="8814156" y="2763258"/>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Price</a:t>
              </a:r>
            </a:p>
          </p:txBody>
        </p:sp>
        <p:sp>
          <p:nvSpPr>
            <p:cNvPr id="74" name="TextBox 73"/>
            <p:cNvSpPr txBox="1"/>
            <p:nvPr/>
          </p:nvSpPr>
          <p:spPr>
            <a:xfrm>
              <a:off x="9087111" y="2763256"/>
              <a:ext cx="1337480" cy="369332"/>
            </a:xfrm>
            <a:prstGeom prst="rect">
              <a:avLst/>
            </a:prstGeom>
            <a:noFill/>
          </p:spPr>
          <p:txBody>
            <a:bodyPr wrap="square" rtlCol="0">
              <a:spAutoFit/>
            </a:bodyPr>
            <a:lstStyle/>
            <a:p>
              <a:endParaRPr lang="en-US" dirty="0"/>
            </a:p>
          </p:txBody>
        </p:sp>
      </p:grpSp>
      <p:grpSp>
        <p:nvGrpSpPr>
          <p:cNvPr id="77" name="Group 76"/>
          <p:cNvGrpSpPr/>
          <p:nvPr/>
        </p:nvGrpSpPr>
        <p:grpSpPr>
          <a:xfrm>
            <a:off x="5158838" y="4878189"/>
            <a:ext cx="1883391" cy="1462022"/>
            <a:chOff x="5158838" y="4878189"/>
            <a:chExt cx="1883391" cy="1462022"/>
          </a:xfrm>
        </p:grpSpPr>
        <p:sp>
          <p:nvSpPr>
            <p:cNvPr id="38" name="Cube 37"/>
            <p:cNvSpPr/>
            <p:nvPr/>
          </p:nvSpPr>
          <p:spPr>
            <a:xfrm>
              <a:off x="5158838" y="4879901"/>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Consumption rate</a:t>
              </a:r>
            </a:p>
          </p:txBody>
        </p:sp>
        <p:cxnSp>
          <p:nvCxnSpPr>
            <p:cNvPr id="43" name="Straight Connector 42"/>
            <p:cNvCxnSpPr>
              <a:stCxn id="38" idx="5"/>
              <a:endCxn id="38" idx="5"/>
            </p:cNvCxnSpPr>
            <p:nvPr/>
          </p:nvCxnSpPr>
          <p:spPr>
            <a:xfrm>
              <a:off x="7042229" y="542751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5420965" y="4878189"/>
              <a:ext cx="1337480" cy="369332"/>
            </a:xfrm>
            <a:prstGeom prst="rect">
              <a:avLst/>
            </a:prstGeom>
            <a:noFill/>
          </p:spPr>
          <p:txBody>
            <a:bodyPr wrap="square" rtlCol="0">
              <a:spAutoFit/>
            </a:bodyPr>
            <a:lstStyle/>
            <a:p>
              <a:endParaRPr lang="en-US" dirty="0"/>
            </a:p>
          </p:txBody>
        </p:sp>
      </p:grpSp>
      <p:grpSp>
        <p:nvGrpSpPr>
          <p:cNvPr id="79" name="Group 78"/>
          <p:cNvGrpSpPr/>
          <p:nvPr/>
        </p:nvGrpSpPr>
        <p:grpSpPr>
          <a:xfrm>
            <a:off x="6215965" y="2810603"/>
            <a:ext cx="1883391" cy="1460311"/>
            <a:chOff x="6215965" y="2810603"/>
            <a:chExt cx="1883391" cy="1460311"/>
          </a:xfrm>
        </p:grpSpPr>
        <p:sp>
          <p:nvSpPr>
            <p:cNvPr id="13" name="Cube 12"/>
            <p:cNvSpPr/>
            <p:nvPr/>
          </p:nvSpPr>
          <p:spPr>
            <a:xfrm>
              <a:off x="6215965" y="2810604"/>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Production Rate</a:t>
              </a:r>
            </a:p>
          </p:txBody>
        </p:sp>
        <p:sp>
          <p:nvSpPr>
            <p:cNvPr id="78" name="TextBox 77"/>
            <p:cNvSpPr txBox="1"/>
            <p:nvPr/>
          </p:nvSpPr>
          <p:spPr>
            <a:xfrm>
              <a:off x="6488920" y="2810603"/>
              <a:ext cx="1337480" cy="369332"/>
            </a:xfrm>
            <a:prstGeom prst="rect">
              <a:avLst/>
            </a:prstGeom>
            <a:noFill/>
          </p:spPr>
          <p:txBody>
            <a:bodyPr wrap="square" rtlCol="0">
              <a:spAutoFit/>
            </a:bodyPr>
            <a:lstStyle/>
            <a:p>
              <a:endParaRPr lang="en-US" dirty="0"/>
            </a:p>
          </p:txBody>
        </p:sp>
      </p:grpSp>
    </p:spTree>
    <p:extLst>
      <p:ext uri="{BB962C8B-B14F-4D97-AF65-F5344CB8AC3E}">
        <p14:creationId xmlns:p14="http://schemas.microsoft.com/office/powerpoint/2010/main" val="5622792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Labelling</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pic>
        <p:nvPicPr>
          <p:cNvPr id="5" name="Content Placeholder 4" descr="http://www.ota.com/sites/default/files/wysiwyg_uploads/100Organic_Label.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47008" y="3734591"/>
            <a:ext cx="5463348" cy="1652016"/>
          </a:xfrm>
          <a:prstGeom prst="rect">
            <a:avLst/>
          </a:prstGeom>
          <a:noFill/>
          <a:ln>
            <a:noFill/>
          </a:ln>
        </p:spPr>
      </p:pic>
      <p:sp>
        <p:nvSpPr>
          <p:cNvPr id="6" name="TextBox 5"/>
          <p:cNvSpPr txBox="1"/>
          <p:nvPr/>
        </p:nvSpPr>
        <p:spPr>
          <a:xfrm>
            <a:off x="1413164" y="2230582"/>
            <a:ext cx="9331036" cy="1200329"/>
          </a:xfrm>
          <a:prstGeom prst="rect">
            <a:avLst/>
          </a:prstGeom>
          <a:noFill/>
        </p:spPr>
        <p:txBody>
          <a:bodyPr wrap="square" rtlCol="0">
            <a:spAutoFit/>
          </a:bodyPr>
          <a:lstStyle/>
          <a:p>
            <a:r>
              <a:rPr lang="en-US" b="1" dirty="0"/>
              <a:t>100 % ORGANIC</a:t>
            </a:r>
            <a:endParaRPr lang="en-US" dirty="0"/>
          </a:p>
          <a:p>
            <a:r>
              <a:rPr lang="en-US" dirty="0"/>
              <a:t>Products produced using exclusively organic methods, containing only organic ingredients, are allowed to carry a label declaring “100 percent organic” and may use the USDA Organic Seal.</a:t>
            </a:r>
          </a:p>
          <a:p>
            <a:endParaRPr lang="en-US" dirty="0"/>
          </a:p>
        </p:txBody>
      </p:sp>
    </p:spTree>
    <p:extLst>
      <p:ext uri="{BB962C8B-B14F-4D97-AF65-F5344CB8AC3E}">
        <p14:creationId xmlns:p14="http://schemas.microsoft.com/office/powerpoint/2010/main" val="3341903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Labelling</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pic>
        <p:nvPicPr>
          <p:cNvPr id="5" name="Content Placeholder 4" descr="http://www.ota.com/sites/default/files/wysiwyg_uploads/100Organic_Label.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47008" y="3734591"/>
            <a:ext cx="5463348" cy="1652016"/>
          </a:xfrm>
          <a:prstGeom prst="rect">
            <a:avLst/>
          </a:prstGeom>
          <a:noFill/>
          <a:ln>
            <a:noFill/>
          </a:ln>
        </p:spPr>
      </p:pic>
      <p:sp>
        <p:nvSpPr>
          <p:cNvPr id="6" name="TextBox 5"/>
          <p:cNvSpPr txBox="1"/>
          <p:nvPr/>
        </p:nvSpPr>
        <p:spPr>
          <a:xfrm>
            <a:off x="1413164" y="2230582"/>
            <a:ext cx="9331036" cy="1200329"/>
          </a:xfrm>
          <a:prstGeom prst="rect">
            <a:avLst/>
          </a:prstGeom>
          <a:noFill/>
        </p:spPr>
        <p:txBody>
          <a:bodyPr wrap="square" rtlCol="0">
            <a:spAutoFit/>
          </a:bodyPr>
          <a:lstStyle/>
          <a:p>
            <a:r>
              <a:rPr lang="en-US" b="1" dirty="0"/>
              <a:t>ORGANIC</a:t>
            </a:r>
            <a:endParaRPr lang="en-US" dirty="0"/>
          </a:p>
          <a:p>
            <a:r>
              <a:rPr lang="en-US" dirty="0"/>
              <a:t>Products produced using exclusively organic methods that contain at least 95% organic ingredients may use the USDA Organic Seal</a:t>
            </a:r>
            <a:r>
              <a:rPr lang="en-US" dirty="0" smtClean="0"/>
              <a:t>.</a:t>
            </a:r>
            <a:endParaRPr lang="en-US" dirty="0"/>
          </a:p>
          <a:p>
            <a:endParaRPr lang="en-US" dirty="0"/>
          </a:p>
        </p:txBody>
      </p:sp>
      <p:pic>
        <p:nvPicPr>
          <p:cNvPr id="7" name="Picture 6" descr="http://www.ota.com/sites/default/files/wysiwyg_uploads/95Organic_Label.jpg"/>
          <p:cNvPicPr/>
          <p:nvPr/>
        </p:nvPicPr>
        <p:blipFill>
          <a:blip r:embed="rId3">
            <a:extLst>
              <a:ext uri="{28A0092B-C50C-407E-A947-70E740481C1C}">
                <a14:useLocalDpi xmlns:a14="http://schemas.microsoft.com/office/drawing/2010/main" val="0"/>
              </a:ext>
            </a:extLst>
          </a:blip>
          <a:srcRect/>
          <a:stretch>
            <a:fillRect/>
          </a:stretch>
        </p:blipFill>
        <p:spPr bwMode="auto">
          <a:xfrm>
            <a:off x="3347008" y="3734591"/>
            <a:ext cx="5463348" cy="1652016"/>
          </a:xfrm>
          <a:prstGeom prst="rect">
            <a:avLst/>
          </a:prstGeom>
          <a:noFill/>
          <a:ln>
            <a:noFill/>
          </a:ln>
        </p:spPr>
      </p:pic>
    </p:spTree>
    <p:extLst>
      <p:ext uri="{BB962C8B-B14F-4D97-AF65-F5344CB8AC3E}">
        <p14:creationId xmlns:p14="http://schemas.microsoft.com/office/powerpoint/2010/main" val="3080836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Labelling</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48</a:t>
            </a:fld>
            <a:endParaRPr lang="en-US" dirty="0"/>
          </a:p>
        </p:txBody>
      </p:sp>
      <p:sp>
        <p:nvSpPr>
          <p:cNvPr id="6" name="TextBox 5"/>
          <p:cNvSpPr txBox="1"/>
          <p:nvPr/>
        </p:nvSpPr>
        <p:spPr>
          <a:xfrm>
            <a:off x="1413164" y="2230582"/>
            <a:ext cx="9331036" cy="1477328"/>
          </a:xfrm>
          <a:prstGeom prst="rect">
            <a:avLst/>
          </a:prstGeom>
          <a:noFill/>
        </p:spPr>
        <p:txBody>
          <a:bodyPr wrap="square" rtlCol="0">
            <a:spAutoFit/>
          </a:bodyPr>
          <a:lstStyle/>
          <a:p>
            <a:r>
              <a:rPr lang="en-US" b="1" dirty="0"/>
              <a:t>MADE WITH ORGANIC</a:t>
            </a:r>
            <a:endParaRPr lang="en-US" dirty="0"/>
          </a:p>
          <a:p>
            <a:r>
              <a:rPr lang="en-US" dirty="0"/>
              <a:t>Products with 70% to 95% organic ingredients may display "Made with organic [with up to three specified ingredients or food groups]" on the front panel. The USDA Organic Seal may not be used, however products in this category MUST be certified through the same USDA organic certification process that is required for "100% Organic" and "Organic" label</a:t>
            </a:r>
            <a:r>
              <a:rPr lang="en-US" dirty="0" smtClean="0"/>
              <a:t>.</a:t>
            </a:r>
            <a:endParaRPr lang="en-US" dirty="0"/>
          </a:p>
        </p:txBody>
      </p:sp>
      <p:pic>
        <p:nvPicPr>
          <p:cNvPr id="3" name="Picture 2"/>
          <p:cNvPicPr>
            <a:picLocks noChangeAspect="1"/>
          </p:cNvPicPr>
          <p:nvPr/>
        </p:nvPicPr>
        <p:blipFill>
          <a:blip r:embed="rId2"/>
          <a:stretch>
            <a:fillRect/>
          </a:stretch>
        </p:blipFill>
        <p:spPr>
          <a:xfrm>
            <a:off x="3347008" y="3754315"/>
            <a:ext cx="5463348" cy="2153979"/>
          </a:xfrm>
          <a:prstGeom prst="rect">
            <a:avLst/>
          </a:prstGeom>
        </p:spPr>
      </p:pic>
    </p:spTree>
    <p:extLst>
      <p:ext uri="{BB962C8B-B14F-4D97-AF65-F5344CB8AC3E}">
        <p14:creationId xmlns:p14="http://schemas.microsoft.com/office/powerpoint/2010/main" val="3146000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Labelling</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49</a:t>
            </a:fld>
            <a:endParaRPr lang="en-US" dirty="0"/>
          </a:p>
        </p:txBody>
      </p:sp>
      <p:pic>
        <p:nvPicPr>
          <p:cNvPr id="5" name="Content Placeholder 4" descr="http://www.ota.com/sites/default/files/wysiwyg_uploads/100Organic_Label.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47008" y="3734591"/>
            <a:ext cx="5463348" cy="1652016"/>
          </a:xfrm>
          <a:prstGeom prst="rect">
            <a:avLst/>
          </a:prstGeom>
          <a:noFill/>
          <a:ln>
            <a:noFill/>
          </a:ln>
        </p:spPr>
      </p:pic>
      <p:sp>
        <p:nvSpPr>
          <p:cNvPr id="6" name="TextBox 5"/>
          <p:cNvSpPr txBox="1"/>
          <p:nvPr/>
        </p:nvSpPr>
        <p:spPr>
          <a:xfrm>
            <a:off x="1413164" y="2230582"/>
            <a:ext cx="9331036" cy="1200329"/>
          </a:xfrm>
          <a:prstGeom prst="rect">
            <a:avLst/>
          </a:prstGeom>
          <a:noFill/>
        </p:spPr>
        <p:txBody>
          <a:bodyPr wrap="square" rtlCol="0">
            <a:spAutoFit/>
          </a:bodyPr>
          <a:lstStyle/>
          <a:p>
            <a:r>
              <a:rPr lang="en-US" b="1" dirty="0"/>
              <a:t>INGREDIENT PANEL</a:t>
            </a:r>
            <a:endParaRPr lang="en-US" dirty="0"/>
          </a:p>
          <a:p>
            <a:r>
              <a:rPr lang="en-US" dirty="0"/>
              <a:t>Products with less than 70% organic ingredients can only list the organic items on the ingredient panel. The USDA Organic Seal must not be used. No organic claim is allowed on the front panel of the product. </a:t>
            </a:r>
          </a:p>
        </p:txBody>
      </p:sp>
      <p:pic>
        <p:nvPicPr>
          <p:cNvPr id="8" name="Picture 7" descr="http://www.ota.com/sites/default/files/wysiwyg_uploads/70_Organic_Label.jpg"/>
          <p:cNvPicPr/>
          <p:nvPr/>
        </p:nvPicPr>
        <p:blipFill>
          <a:blip r:embed="rId3">
            <a:extLst>
              <a:ext uri="{28A0092B-C50C-407E-A947-70E740481C1C}">
                <a14:useLocalDpi xmlns:a14="http://schemas.microsoft.com/office/drawing/2010/main" val="0"/>
              </a:ext>
            </a:extLst>
          </a:blip>
          <a:srcRect/>
          <a:stretch>
            <a:fillRect/>
          </a:stretch>
        </p:blipFill>
        <p:spPr bwMode="auto">
          <a:xfrm>
            <a:off x="3347008" y="3734591"/>
            <a:ext cx="5463348" cy="1652016"/>
          </a:xfrm>
          <a:prstGeom prst="rect">
            <a:avLst/>
          </a:prstGeom>
          <a:noFill/>
          <a:ln>
            <a:noFill/>
          </a:ln>
        </p:spPr>
      </p:pic>
    </p:spTree>
    <p:extLst>
      <p:ext uri="{BB962C8B-B14F-4D97-AF65-F5344CB8AC3E}">
        <p14:creationId xmlns:p14="http://schemas.microsoft.com/office/powerpoint/2010/main" val="1989370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Project’s outline</a:t>
            </a:r>
            <a:endParaRPr lang="en-US" dirty="0"/>
          </a:p>
        </p:txBody>
      </p:sp>
      <p:sp>
        <p:nvSpPr>
          <p:cNvPr id="3" name="Content Placeholder 2"/>
          <p:cNvSpPr>
            <a:spLocks noGrp="1"/>
          </p:cNvSpPr>
          <p:nvPr>
            <p:ph idx="1"/>
          </p:nvPr>
        </p:nvSpPr>
        <p:spPr/>
        <p:txBody>
          <a:bodyPr>
            <a:noAutofit/>
          </a:bodyPr>
          <a:lstStyle/>
          <a:p>
            <a:pPr marL="0" indent="0">
              <a:buNone/>
            </a:pPr>
            <a:r>
              <a:rPr lang="en-PH" sz="2400" dirty="0"/>
              <a:t> </a:t>
            </a:r>
            <a:r>
              <a:rPr lang="en-PH" sz="2400" dirty="0" smtClean="0"/>
              <a:t>-</a:t>
            </a:r>
            <a:r>
              <a:rPr lang="en-PH" sz="2400" dirty="0"/>
              <a:t>          History/development of organic food industry</a:t>
            </a:r>
            <a:br>
              <a:rPr lang="en-PH" sz="2400" dirty="0"/>
            </a:br>
            <a:endParaRPr lang="en-PH" sz="2400" dirty="0"/>
          </a:p>
          <a:p>
            <a:r>
              <a:rPr lang="en-PH" sz="2400" dirty="0"/>
              <a:t>-          Advantages of organic food compared to regular </a:t>
            </a:r>
            <a:r>
              <a:rPr lang="en-PH" sz="2400" dirty="0" smtClean="0"/>
              <a:t>food</a:t>
            </a:r>
          </a:p>
          <a:p>
            <a:endParaRPr lang="en-PH" sz="2400" dirty="0"/>
          </a:p>
          <a:p>
            <a:r>
              <a:rPr lang="en-PH" sz="2400" dirty="0"/>
              <a:t>-          Governments’ policies and regulations in organic food industries</a:t>
            </a:r>
            <a:br>
              <a:rPr lang="en-PH" sz="2400" dirty="0"/>
            </a:br>
            <a:endParaRPr lang="en-PH" sz="2400" dirty="0"/>
          </a:p>
          <a:p>
            <a:r>
              <a:rPr lang="en-PH" sz="2400" dirty="0"/>
              <a:t>-          Technology involved in organic foods’ </a:t>
            </a:r>
            <a:r>
              <a:rPr lang="en-PH" sz="2400" dirty="0" smtClean="0"/>
              <a:t>industries</a:t>
            </a:r>
          </a:p>
          <a:p>
            <a:endParaRPr lang="en-PH" sz="2400" dirty="0"/>
          </a:p>
          <a:p>
            <a:r>
              <a:rPr lang="en-PH" sz="2400" dirty="0"/>
              <a:t>-          Market 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5353583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ARTICLE AND JOURNAL</a:t>
            </a:r>
            <a:endParaRPr lang="en-US" dirty="0"/>
          </a:p>
        </p:txBody>
      </p:sp>
      <p:sp>
        <p:nvSpPr>
          <p:cNvPr id="3" name="Content Placeholder 2"/>
          <p:cNvSpPr>
            <a:spLocks noGrp="1"/>
          </p:cNvSpPr>
          <p:nvPr>
            <p:ph idx="1"/>
          </p:nvPr>
        </p:nvSpPr>
        <p:spPr>
          <a:xfrm>
            <a:off x="384117" y="2527668"/>
            <a:ext cx="5500047" cy="2207783"/>
          </a:xfrm>
        </p:spPr>
        <p:txBody>
          <a:bodyPr>
            <a:normAutofit/>
          </a:bodyPr>
          <a:lstStyle/>
          <a:p>
            <a:pPr marL="91440" lvl="1" indent="0">
              <a:lnSpc>
                <a:spcPct val="100000"/>
              </a:lnSpc>
              <a:spcBef>
                <a:spcPts val="1000"/>
              </a:spcBef>
              <a:buNone/>
            </a:pPr>
            <a:r>
              <a:rPr lang="en-US" sz="2000" dirty="0" smtClean="0"/>
              <a:t>We have collected and learn for 45 articles and journals</a:t>
            </a:r>
          </a:p>
          <a:p>
            <a:pPr marL="91440" lvl="1" indent="0">
              <a:lnSpc>
                <a:spcPct val="100000"/>
              </a:lnSpc>
              <a:spcBef>
                <a:spcPts val="1000"/>
              </a:spcBef>
              <a:buNone/>
            </a:pPr>
            <a:r>
              <a:rPr lang="en-US" sz="2000" dirty="0"/>
              <a:t>R</a:t>
            </a:r>
            <a:r>
              <a:rPr lang="en-US" sz="2000" dirty="0" smtClean="0"/>
              <a:t>ead from website related to organic product and brown rice</a:t>
            </a:r>
            <a:endParaRPr lang="en-US" sz="2000" dirty="0"/>
          </a:p>
        </p:txBody>
      </p:sp>
      <p:sp>
        <p:nvSpPr>
          <p:cNvPr id="4" name="Slide Number Placeholder 3"/>
          <p:cNvSpPr>
            <a:spLocks noGrp="1"/>
          </p:cNvSpPr>
          <p:nvPr>
            <p:ph type="sldNum" sz="quarter" idx="12"/>
          </p:nvPr>
        </p:nvSpPr>
        <p:spPr/>
        <p:txBody>
          <a:bodyPr/>
          <a:lstStyle/>
          <a:p>
            <a:fld id="{4FAB73BC-B049-4115-A692-8D63A059BFB8}" type="slidenum">
              <a:rPr lang="en-US" smtClean="0"/>
              <a:t>50</a:t>
            </a:fld>
            <a:endParaRPr lang="en-US" dirty="0"/>
          </a:p>
        </p:txBody>
      </p:sp>
      <p:pic>
        <p:nvPicPr>
          <p:cNvPr id="5" name="Picture 4"/>
          <p:cNvPicPr>
            <a:picLocks noChangeAspect="1"/>
          </p:cNvPicPr>
          <p:nvPr/>
        </p:nvPicPr>
        <p:blipFill>
          <a:blip r:embed="rId3"/>
          <a:stretch>
            <a:fillRect/>
          </a:stretch>
        </p:blipFill>
        <p:spPr>
          <a:xfrm>
            <a:off x="5820909" y="122829"/>
            <a:ext cx="6017387" cy="6694227"/>
          </a:xfrm>
          <a:prstGeom prst="rect">
            <a:avLst/>
          </a:prstGeom>
        </p:spPr>
      </p:pic>
    </p:spTree>
    <p:extLst>
      <p:ext uri="{BB962C8B-B14F-4D97-AF65-F5344CB8AC3E}">
        <p14:creationId xmlns:p14="http://schemas.microsoft.com/office/powerpoint/2010/main" val="35235003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err="1" smtClean="0"/>
              <a:t>GrOUP</a:t>
            </a:r>
            <a:r>
              <a:rPr lang="en-US" dirty="0" smtClean="0"/>
              <a:t> 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51</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4323526"/>
              </p:ext>
            </p:extLst>
          </p:nvPr>
        </p:nvGraphicFramePr>
        <p:xfrm>
          <a:off x="1501992" y="1351307"/>
          <a:ext cx="8584761" cy="4780843"/>
        </p:xfrm>
        <a:graphic>
          <a:graphicData uri="http://schemas.openxmlformats.org/drawingml/2006/table">
            <a:tbl>
              <a:tblPr firstRow="1" bandRow="1">
                <a:tableStyleId>{5C22544A-7EE6-4342-B048-85BDC9FD1C3A}</a:tableStyleId>
              </a:tblPr>
              <a:tblGrid>
                <a:gridCol w="2146190"/>
                <a:gridCol w="3093637"/>
                <a:gridCol w="2171526"/>
                <a:gridCol w="1173408"/>
              </a:tblGrid>
              <a:tr h="578599">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Meeting time</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Topic</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Time meeting</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Meeting hour</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21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Discussion about logic model</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10am - 3 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23 March 2015</a:t>
                      </a:r>
                    </a:p>
                  </a:txBody>
                  <a:tcPr marL="9525" marR="9525" marT="9525" marB="0" anchor="ct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Creating </a:t>
                      </a:r>
                      <a:r>
                        <a:rPr lang="en-US" sz="1600" b="0" i="0" u="none" strike="noStrike" smtClean="0">
                          <a:solidFill>
                            <a:srgbClr val="000000"/>
                          </a:solidFill>
                          <a:effectLst/>
                          <a:latin typeface="Arial" panose="020B0604020202020204" pitchFamily="34" charset="0"/>
                          <a:cs typeface="Arial" panose="020B0604020202020204" pitchFamily="34" charset="0"/>
                        </a:rPr>
                        <a:t>progress </a:t>
                      </a:r>
                      <a:r>
                        <a:rPr lang="en-US" sz="1600" b="0" i="0" u="none" strike="noStrike" dirty="0">
                          <a:solidFill>
                            <a:srgbClr val="000000"/>
                          </a:solidFill>
                          <a:effectLst/>
                          <a:latin typeface="Arial" panose="020B0604020202020204" pitchFamily="34" charset="0"/>
                          <a:cs typeface="Arial" panose="020B0604020202020204" pitchFamily="34" charset="0"/>
                        </a:rPr>
                        <a:t>presentation</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1pm-5pm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30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Defining organic food</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10am - 3 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4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Collect data and article</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9am-12am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3</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5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Deciding particular organic product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1pm-5pm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20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Defining outline of the report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11am-3pm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464659">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21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Designing layout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3pm -5pm and 8pm -11pm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464659">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28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Preparing </a:t>
                      </a:r>
                      <a:r>
                        <a:rPr lang="en-US" sz="1600" b="0" i="0" u="none" strike="noStrike" dirty="0" err="1">
                          <a:solidFill>
                            <a:srgbClr val="000000"/>
                          </a:solidFill>
                          <a:effectLst/>
                          <a:latin typeface="Arial" panose="020B0604020202020204" pitchFamily="34" charset="0"/>
                          <a:cs typeface="Arial" panose="020B0604020202020204" pitchFamily="34" charset="0"/>
                        </a:rPr>
                        <a:t>ppt</a:t>
                      </a:r>
                      <a:r>
                        <a:rPr lang="en-US" sz="1600" b="0" i="0" u="none" strike="noStrike" dirty="0">
                          <a:solidFill>
                            <a:srgbClr val="000000"/>
                          </a:solidFill>
                          <a:effectLst/>
                          <a:latin typeface="Arial" panose="020B0604020202020204" pitchFamily="34" charset="0"/>
                          <a:cs typeface="Arial" panose="020B0604020202020204" pitchFamily="34" charset="0"/>
                        </a:rPr>
                        <a:t> for progress report, revising the outline</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6pm - 10pm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10414">
                <a:tc>
                  <a:txBody>
                    <a:bodyPr/>
                    <a:lstStyle/>
                    <a:p>
                      <a:pPr algn="l" fontAlgn="b"/>
                      <a:r>
                        <a:rPr lang="en-US" sz="1600" b="0" i="0" u="none" strike="noStrike" dirty="0" smtClean="0">
                          <a:solidFill>
                            <a:srgbClr val="000000"/>
                          </a:solidFill>
                          <a:effectLst/>
                          <a:latin typeface="Arial" panose="020B0604020202020204" pitchFamily="34" charset="0"/>
                          <a:cs typeface="Arial" panose="020B0604020202020204" pitchFamily="34" charset="0"/>
                        </a:rPr>
                        <a:t>1 May 2015</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600" b="0" i="0" u="none" strike="noStrike" dirty="0" smtClean="0">
                          <a:solidFill>
                            <a:srgbClr val="000000"/>
                          </a:solidFill>
                          <a:effectLst/>
                          <a:latin typeface="Arial" panose="020B0604020202020204" pitchFamily="34" charset="0"/>
                          <a:cs typeface="Arial" panose="020B0604020202020204" pitchFamily="34" charset="0"/>
                        </a:rPr>
                        <a:t>Identify</a:t>
                      </a:r>
                      <a:r>
                        <a:rPr lang="en-US" sz="1600" b="0" i="0" u="none" strike="noStrike" baseline="0" dirty="0" smtClean="0">
                          <a:solidFill>
                            <a:srgbClr val="000000"/>
                          </a:solidFill>
                          <a:effectLst/>
                          <a:latin typeface="Arial" panose="020B0604020202020204" pitchFamily="34" charset="0"/>
                          <a:cs typeface="Arial" panose="020B0604020202020204" pitchFamily="34" charset="0"/>
                        </a:rPr>
                        <a:t> variables</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600" b="0" i="0" u="none" strike="noStrike" dirty="0" smtClean="0">
                          <a:solidFill>
                            <a:srgbClr val="000000"/>
                          </a:solidFill>
                          <a:effectLst/>
                          <a:latin typeface="Arial" panose="020B0604020202020204" pitchFamily="34" charset="0"/>
                          <a:cs typeface="Arial" panose="020B0604020202020204" pitchFamily="34" charset="0"/>
                        </a:rPr>
                        <a:t>9pm -</a:t>
                      </a:r>
                      <a:r>
                        <a:rPr lang="en-US" sz="1600" b="0" i="0" u="none" strike="noStrike" baseline="0" dirty="0" smtClean="0">
                          <a:solidFill>
                            <a:srgbClr val="000000"/>
                          </a:solidFill>
                          <a:effectLst/>
                          <a:latin typeface="Arial" panose="020B0604020202020204" pitchFamily="34" charset="0"/>
                          <a:cs typeface="Arial" panose="020B0604020202020204" pitchFamily="34" charset="0"/>
                        </a:rPr>
                        <a:t> 10pm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800" b="0" i="0" u="none" strike="noStrike" dirty="0" smtClean="0">
                          <a:solidFill>
                            <a:srgbClr val="000000"/>
                          </a:solidFill>
                          <a:effectLst/>
                          <a:latin typeface="Arial" panose="020B0604020202020204" pitchFamily="34" charset="0"/>
                          <a:cs typeface="Arial" panose="020B0604020202020204" pitchFamily="34" charset="0"/>
                        </a:rPr>
                        <a:t>3</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464659">
                <a:tc>
                  <a:txBody>
                    <a:bodyPr/>
                    <a:lstStyle/>
                    <a:p>
                      <a:pPr algn="l" fontAlgn="b"/>
                      <a:r>
                        <a:rPr lang="en-GB" sz="1600" b="0" i="0" u="none" strike="noStrike" dirty="0" smtClean="0">
                          <a:solidFill>
                            <a:srgbClr val="000000"/>
                          </a:solidFill>
                          <a:effectLst/>
                          <a:latin typeface="Arial" panose="020B0604020202020204" pitchFamily="34" charset="0"/>
                          <a:cs typeface="Arial" panose="020B0604020202020204" pitchFamily="34" charset="0"/>
                        </a:rPr>
                        <a:t>10 May 2015</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GB" sz="1600" b="0" i="0" u="none" strike="noStrike" dirty="0" smtClean="0">
                          <a:solidFill>
                            <a:srgbClr val="000000"/>
                          </a:solidFill>
                          <a:effectLst/>
                          <a:latin typeface="Arial" panose="020B0604020202020204" pitchFamily="34" charset="0"/>
                          <a:cs typeface="Arial" panose="020B0604020202020204" pitchFamily="34" charset="0"/>
                        </a:rPr>
                        <a:t>Combine th</a:t>
                      </a:r>
                      <a:r>
                        <a:rPr lang="en-GB" sz="1600" b="0" i="0" u="none" strike="noStrike" baseline="0" dirty="0" smtClean="0">
                          <a:solidFill>
                            <a:srgbClr val="000000"/>
                          </a:solidFill>
                          <a:effectLst/>
                          <a:latin typeface="Arial" panose="020B0604020202020204" pitchFamily="34" charset="0"/>
                          <a:cs typeface="Arial" panose="020B0604020202020204" pitchFamily="34" charset="0"/>
                        </a:rPr>
                        <a:t>e standards/ regulations of different </a:t>
                      </a:r>
                      <a:r>
                        <a:rPr lang="en-GB" sz="1600" b="0" i="0" u="none" strike="noStrike" baseline="0" dirty="0" err="1" smtClean="0">
                          <a:solidFill>
                            <a:srgbClr val="000000"/>
                          </a:solidFill>
                          <a:effectLst/>
                          <a:latin typeface="Arial" panose="020B0604020202020204" pitchFamily="34" charset="0"/>
                          <a:cs typeface="Arial" panose="020B0604020202020204" pitchFamily="34" charset="0"/>
                        </a:rPr>
                        <a:t>countires</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GB" sz="1600" b="0" i="0" u="none" strike="noStrike" dirty="0" smtClean="0">
                          <a:solidFill>
                            <a:srgbClr val="000000"/>
                          </a:solidFill>
                          <a:effectLst/>
                          <a:latin typeface="Arial" panose="020B0604020202020204" pitchFamily="34" charset="0"/>
                          <a:cs typeface="Arial" panose="020B0604020202020204" pitchFamily="34" charset="0"/>
                        </a:rPr>
                        <a:t>1pm</a:t>
                      </a:r>
                      <a:r>
                        <a:rPr lang="en-GB" sz="1600" b="0" i="0" u="none" strike="noStrike" baseline="0" dirty="0" smtClean="0">
                          <a:solidFill>
                            <a:srgbClr val="000000"/>
                          </a:solidFill>
                          <a:effectLst/>
                          <a:latin typeface="Arial" panose="020B0604020202020204" pitchFamily="34" charset="0"/>
                          <a:cs typeface="Arial" panose="020B0604020202020204" pitchFamily="34" charset="0"/>
                        </a:rPr>
                        <a:t> – 5pm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GB" sz="1800" b="0" i="0" u="none" strike="noStrike" dirty="0" smtClean="0">
                          <a:solidFill>
                            <a:srgbClr val="000000"/>
                          </a:solidFill>
                          <a:effectLst/>
                          <a:latin typeface="Arial" panose="020B0604020202020204" pitchFamily="34" charset="0"/>
                          <a:cs typeface="Arial" panose="020B0604020202020204" pitchFamily="34" charset="0"/>
                        </a:rPr>
                        <a:t>4</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310414">
                <a:tc>
                  <a:txBody>
                    <a:bodyPr/>
                    <a:lstStyle/>
                    <a:p>
                      <a:pPr algn="l" fontAlgn="b"/>
                      <a:r>
                        <a:rPr lang="en-GB" sz="1600" b="0" i="0" u="none" strike="noStrike" dirty="0" smtClean="0">
                          <a:solidFill>
                            <a:srgbClr val="000000"/>
                          </a:solidFill>
                          <a:effectLst/>
                          <a:latin typeface="Arial" panose="020B0604020202020204" pitchFamily="34" charset="0"/>
                          <a:cs typeface="Arial" panose="020B0604020202020204" pitchFamily="34" charset="0"/>
                        </a:rPr>
                        <a:t>12 May 2015</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600" b="0" i="0" u="none" strike="noStrike" dirty="0" smtClean="0">
                          <a:solidFill>
                            <a:srgbClr val="000000"/>
                          </a:solidFill>
                          <a:effectLst/>
                          <a:latin typeface="Arial" panose="020B0604020202020204" pitchFamily="34" charset="0"/>
                          <a:cs typeface="Arial" panose="020B0604020202020204" pitchFamily="34" charset="0"/>
                        </a:rPr>
                        <a:t>Preparing </a:t>
                      </a:r>
                      <a:r>
                        <a:rPr lang="en-US" sz="1600" b="0" i="0" u="none" strike="noStrike" dirty="0" err="1" smtClean="0">
                          <a:solidFill>
                            <a:srgbClr val="000000"/>
                          </a:solidFill>
                          <a:effectLst/>
                          <a:latin typeface="Arial" panose="020B0604020202020204" pitchFamily="34" charset="0"/>
                          <a:cs typeface="Arial" panose="020B0604020202020204" pitchFamily="34" charset="0"/>
                        </a:rPr>
                        <a:t>ppt</a:t>
                      </a:r>
                      <a:r>
                        <a:rPr lang="en-US" sz="1600" b="0" i="0" u="none" strike="noStrike" dirty="0" smtClean="0">
                          <a:solidFill>
                            <a:srgbClr val="000000"/>
                          </a:solidFill>
                          <a:effectLst/>
                          <a:latin typeface="Arial" panose="020B0604020202020204" pitchFamily="34" charset="0"/>
                          <a:cs typeface="Arial" panose="020B0604020202020204" pitchFamily="34" charset="0"/>
                        </a:rPr>
                        <a:t> for progress report</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GB" sz="1600" b="0" i="0" u="none" strike="noStrike" dirty="0" smtClean="0">
                          <a:solidFill>
                            <a:srgbClr val="000000"/>
                          </a:solidFill>
                          <a:effectLst/>
                          <a:latin typeface="Arial" panose="020B0604020202020204" pitchFamily="34" charset="0"/>
                          <a:cs typeface="Arial" panose="020B0604020202020204" pitchFamily="34" charset="0"/>
                        </a:rPr>
                        <a:t>6.30pm</a:t>
                      </a:r>
                      <a:r>
                        <a:rPr lang="en-GB" sz="1600" b="0" i="0" u="none" strike="noStrike" baseline="0" dirty="0" smtClean="0">
                          <a:solidFill>
                            <a:srgbClr val="000000"/>
                          </a:solidFill>
                          <a:effectLst/>
                          <a:latin typeface="Arial" panose="020B0604020202020204" pitchFamily="34" charset="0"/>
                          <a:cs typeface="Arial" panose="020B0604020202020204" pitchFamily="34" charset="0"/>
                        </a:rPr>
                        <a:t> – 8.30pm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GB" sz="1800" b="0" i="0" u="none" strike="noStrike" dirty="0" smtClean="0">
                          <a:solidFill>
                            <a:srgbClr val="000000"/>
                          </a:solidFill>
                          <a:effectLst/>
                          <a:latin typeface="Arial" panose="020B0604020202020204" pitchFamily="34" charset="0"/>
                          <a:cs typeface="Arial" panose="020B0604020202020204" pitchFamily="34" charset="0"/>
                        </a:rPr>
                        <a:t>2</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bl>
          </a:graphicData>
        </a:graphic>
      </p:graphicFrame>
      <p:sp>
        <p:nvSpPr>
          <p:cNvPr id="8" name="Content Placeholder 2"/>
          <p:cNvSpPr txBox="1">
            <a:spLocks/>
          </p:cNvSpPr>
          <p:nvPr/>
        </p:nvSpPr>
        <p:spPr>
          <a:xfrm>
            <a:off x="7376049" y="395423"/>
            <a:ext cx="4026089" cy="855414"/>
          </a:xfrm>
          <a:prstGeom prst="rect">
            <a:avLst/>
          </a:prstGeom>
          <a:ln>
            <a:solidFill>
              <a:srgbClr val="FF0000"/>
            </a:solidFill>
          </a:ln>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lvl="1" indent="0">
              <a:lnSpc>
                <a:spcPct val="100000"/>
              </a:lnSpc>
              <a:spcBef>
                <a:spcPts val="1000"/>
              </a:spcBef>
              <a:buFont typeface="Wingdings 3" pitchFamily="18" charset="2"/>
              <a:buNone/>
            </a:pPr>
            <a:r>
              <a:rPr lang="en-US" sz="2000" b="1" dirty="0" smtClean="0"/>
              <a:t>Officially Group Meeting: 11 times</a:t>
            </a:r>
          </a:p>
          <a:p>
            <a:pPr marL="91440" lvl="1" indent="0">
              <a:lnSpc>
                <a:spcPct val="100000"/>
              </a:lnSpc>
              <a:spcBef>
                <a:spcPts val="1000"/>
              </a:spcBef>
              <a:buFont typeface="Wingdings 3" pitchFamily="18" charset="2"/>
              <a:buNone/>
            </a:pPr>
            <a:r>
              <a:rPr lang="en-US" sz="2000" b="1" dirty="0" smtClean="0"/>
              <a:t>Total time: 43 hours</a:t>
            </a:r>
            <a:endParaRPr lang="en-US" sz="3200" b="1" dirty="0"/>
          </a:p>
        </p:txBody>
      </p:sp>
      <p:sp>
        <p:nvSpPr>
          <p:cNvPr id="3" name="Rectangle 2"/>
          <p:cNvSpPr/>
          <p:nvPr/>
        </p:nvSpPr>
        <p:spPr>
          <a:xfrm>
            <a:off x="7690318" y="6132150"/>
            <a:ext cx="2836610" cy="338554"/>
          </a:xfrm>
          <a:prstGeom prst="rect">
            <a:avLst/>
          </a:prstGeom>
        </p:spPr>
        <p:txBody>
          <a:bodyPr wrap="none">
            <a:spAutoFit/>
          </a:bodyPr>
          <a:lstStyle/>
          <a:p>
            <a:pPr marL="91440" lvl="1" indent="0">
              <a:lnSpc>
                <a:spcPct val="100000"/>
              </a:lnSpc>
              <a:spcBef>
                <a:spcPts val="1000"/>
              </a:spcBef>
              <a:buNone/>
            </a:pPr>
            <a:r>
              <a:rPr lang="en-US" sz="1600" dirty="0" smtClean="0"/>
              <a:t>Tuesday 12 May </a:t>
            </a:r>
            <a:r>
              <a:rPr lang="en-US" sz="1600" dirty="0"/>
              <a:t>2015 </a:t>
            </a:r>
            <a:r>
              <a:rPr lang="en-US" sz="1600" dirty="0" smtClean="0"/>
              <a:t>(20:30</a:t>
            </a:r>
            <a:r>
              <a:rPr lang="en-US" sz="1600" dirty="0"/>
              <a:t>)</a:t>
            </a:r>
          </a:p>
        </p:txBody>
      </p:sp>
    </p:spTree>
    <p:extLst>
      <p:ext uri="{BB962C8B-B14F-4D97-AF65-F5344CB8AC3E}">
        <p14:creationId xmlns:p14="http://schemas.microsoft.com/office/powerpoint/2010/main" val="132712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837" y="1475509"/>
            <a:ext cx="4273261" cy="4273261"/>
          </a:xfrm>
          <a:prstGeom prst="rect">
            <a:avLst/>
          </a:prstGeom>
        </p:spPr>
      </p:pic>
      <p:sp>
        <p:nvSpPr>
          <p:cNvPr id="3" name="Rectangle 2"/>
          <p:cNvSpPr/>
          <p:nvPr/>
        </p:nvSpPr>
        <p:spPr>
          <a:xfrm>
            <a:off x="6012872" y="3488660"/>
            <a:ext cx="6096000" cy="1477328"/>
          </a:xfrm>
          <a:prstGeom prst="rect">
            <a:avLst/>
          </a:prstGeom>
        </p:spPr>
        <p:txBody>
          <a:bodyPr>
            <a:spAutoFit/>
          </a:bodyPr>
          <a:lstStyle/>
          <a:p>
            <a:r>
              <a:rPr lang="en-US" sz="2400" dirty="0"/>
              <a:t>Bobby </a:t>
            </a:r>
            <a:r>
              <a:rPr lang="en-US" sz="2400" dirty="0" err="1"/>
              <a:t>Kurniawan</a:t>
            </a:r>
            <a:r>
              <a:rPr lang="en-US" sz="2400" dirty="0"/>
              <a:t>  </a:t>
            </a:r>
            <a:r>
              <a:rPr lang="en-US" altLang="zh-CN" sz="2400" dirty="0">
                <a:hlinkClick r:id="rId3"/>
              </a:rPr>
              <a:t>2014280194</a:t>
            </a:r>
            <a:endParaRPr lang="en-GB" altLang="zh-CN" sz="2400" dirty="0"/>
          </a:p>
          <a:p>
            <a:r>
              <a:rPr lang="en-US" sz="2400" dirty="0"/>
              <a:t>Seetala </a:t>
            </a:r>
            <a:r>
              <a:rPr lang="en-US" sz="2400" dirty="0" err="1"/>
              <a:t>Ummaralikit</a:t>
            </a:r>
            <a:r>
              <a:rPr lang="en-US" sz="2400" dirty="0"/>
              <a:t> </a:t>
            </a:r>
            <a:r>
              <a:rPr lang="en-US" altLang="zh-CN" sz="2400" dirty="0">
                <a:hlinkClick r:id="rId4"/>
              </a:rPr>
              <a:t>2014280195</a:t>
            </a:r>
            <a:endParaRPr lang="en-GB" altLang="zh-CN" sz="2400" dirty="0"/>
          </a:p>
          <a:p>
            <a:r>
              <a:rPr lang="en-US" sz="2400" dirty="0" err="1"/>
              <a:t>Muanphet</a:t>
            </a:r>
            <a:r>
              <a:rPr lang="en-US" sz="2400" dirty="0"/>
              <a:t> </a:t>
            </a:r>
            <a:r>
              <a:rPr lang="en-US" sz="2400" dirty="0" err="1"/>
              <a:t>Charnratanavisan</a:t>
            </a:r>
            <a:r>
              <a:rPr lang="en-US" sz="2400" dirty="0"/>
              <a:t> </a:t>
            </a:r>
            <a:r>
              <a:rPr lang="en-US" sz="2400" dirty="0">
                <a:hlinkClick r:id="rId5"/>
              </a:rPr>
              <a:t>2014280199</a:t>
            </a:r>
            <a:endParaRPr lang="en-US" sz="2400" dirty="0"/>
          </a:p>
          <a:p>
            <a:endParaRPr lang="en-US" dirty="0"/>
          </a:p>
        </p:txBody>
      </p:sp>
      <p:sp>
        <p:nvSpPr>
          <p:cNvPr id="4" name="Rectangle 3"/>
          <p:cNvSpPr/>
          <p:nvPr/>
        </p:nvSpPr>
        <p:spPr>
          <a:xfrm>
            <a:off x="6456004" y="2036617"/>
            <a:ext cx="4066524"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7</a:t>
            </a:r>
            <a:r>
              <a:rPr lang="en-US" sz="5400" b="1" baseline="300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Floor</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52</a:t>
            </a:fld>
            <a:endParaRPr lang="en-US" dirty="0"/>
          </a:p>
        </p:txBody>
      </p:sp>
    </p:spTree>
    <p:extLst>
      <p:ext uri="{BB962C8B-B14F-4D97-AF65-F5344CB8AC3E}">
        <p14:creationId xmlns:p14="http://schemas.microsoft.com/office/powerpoint/2010/main" val="3197692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Logic Model </a:t>
            </a:r>
            <a:endParaRPr lang="en-US"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3239776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  Students</a:t>
            </a:r>
            <a:endParaRPr lang="en-US" dirty="0"/>
          </a:p>
          <a:p>
            <a:pPr>
              <a:buFont typeface="Wingdings" panose="05000000000000000000" pitchFamily="2" charset="2"/>
              <a:buChar char="v"/>
            </a:pPr>
            <a:r>
              <a:rPr lang="en-US" dirty="0" smtClean="0"/>
              <a:t>  Teachers</a:t>
            </a:r>
            <a:endParaRPr lang="en-US" dirty="0"/>
          </a:p>
          <a:p>
            <a:pPr>
              <a:buFont typeface="Wingdings" panose="05000000000000000000" pitchFamily="2" charset="2"/>
              <a:buChar char="v"/>
            </a:pPr>
            <a:r>
              <a:rPr lang="en-US" dirty="0" smtClean="0"/>
              <a:t>  Classmates</a:t>
            </a:r>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4029761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Logic Model</a:t>
            </a:r>
            <a:endParaRPr lang="en-US" dirty="0"/>
          </a:p>
        </p:txBody>
      </p:sp>
      <p:pic>
        <p:nvPicPr>
          <p:cNvPr id="12" name="Content Placeholder 11"/>
          <p:cNvPicPr>
            <a:picLocks noGrp="1" noChangeAspect="1"/>
          </p:cNvPicPr>
          <p:nvPr>
            <p:ph idx="1"/>
          </p:nvPr>
        </p:nvPicPr>
        <p:blipFill rotWithShape="1">
          <a:blip r:embed="rId2"/>
          <a:srcRect l="4496" t="29311" r="5891" b="14642"/>
          <a:stretch/>
        </p:blipFill>
        <p:spPr>
          <a:xfrm>
            <a:off x="279133" y="1853497"/>
            <a:ext cx="11713945" cy="488418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24017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progress</a:t>
            </a:r>
            <a:endParaRPr lang="en-US" dirty="0"/>
          </a:p>
        </p:txBody>
      </p:sp>
      <p:sp>
        <p:nvSpPr>
          <p:cNvPr id="3" name="Text Placeholder 2"/>
          <p:cNvSpPr>
            <a:spLocks noGrp="1"/>
          </p:cNvSpPr>
          <p:nvPr>
            <p:ph type="subTitle" idx="1"/>
          </p:nvPr>
        </p:nvSpPr>
        <p:spPr/>
        <p:txBody>
          <a:bodyPr/>
          <a:lstStyle/>
          <a:p>
            <a:r>
              <a:rPr lang="en-GB" dirty="0" smtClean="0"/>
              <a:t>7</a:t>
            </a:r>
            <a:r>
              <a:rPr lang="en-GB" baseline="30000" dirty="0" smtClean="0"/>
              <a:t>th</a:t>
            </a:r>
            <a:r>
              <a:rPr lang="en-GB" dirty="0" smtClean="0"/>
              <a:t> Floor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1359920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712</TotalTime>
  <Words>2824</Words>
  <Application>Microsoft Office PowerPoint</Application>
  <PresentationFormat>Widescreen</PresentationFormat>
  <Paragraphs>451</Paragraphs>
  <Slides>52</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华文仿宋</vt:lpstr>
      <vt:lpstr>Arial</vt:lpstr>
      <vt:lpstr>Arial Black</vt:lpstr>
      <vt:lpstr>Calibri</vt:lpstr>
      <vt:lpstr>Tw Cen MT</vt:lpstr>
      <vt:lpstr>Tw Cen MT Condensed</vt:lpstr>
      <vt:lpstr>Wingdings</vt:lpstr>
      <vt:lpstr>Wingdings 3</vt:lpstr>
      <vt:lpstr>Integral</vt:lpstr>
      <vt:lpstr>Organic Food</vt:lpstr>
      <vt:lpstr>Why 7th floor?</vt:lpstr>
      <vt:lpstr>Why organic as our topic?</vt:lpstr>
      <vt:lpstr>Market growth in America</vt:lpstr>
      <vt:lpstr>Project’s outline</vt:lpstr>
      <vt:lpstr>Logic Model </vt:lpstr>
      <vt:lpstr>Participant</vt:lpstr>
      <vt:lpstr>Logic Model</vt:lpstr>
      <vt:lpstr>progress</vt:lpstr>
      <vt:lpstr>Recall our logic model</vt:lpstr>
      <vt:lpstr>Recall our Project’s outline</vt:lpstr>
      <vt:lpstr>“Organic”</vt:lpstr>
      <vt:lpstr>History of Organic Product</vt:lpstr>
      <vt:lpstr>History of Organic Product</vt:lpstr>
      <vt:lpstr>History of Organic Product</vt:lpstr>
      <vt:lpstr>What is organic ?</vt:lpstr>
      <vt:lpstr>Characteristic Organic food</vt:lpstr>
      <vt:lpstr>Why Organic Food?</vt:lpstr>
      <vt:lpstr>Regulation</vt:lpstr>
      <vt:lpstr>(1) Organic Production and Handling Requirements</vt:lpstr>
      <vt:lpstr>(1) Organic Production and Handling Requirements</vt:lpstr>
      <vt:lpstr>(2) Labels, Labeling</vt:lpstr>
      <vt:lpstr>Introduction to Brown rice</vt:lpstr>
      <vt:lpstr>What is Whole Grain?</vt:lpstr>
      <vt:lpstr>Grain Anatomy</vt:lpstr>
      <vt:lpstr>Example of whole grain</vt:lpstr>
      <vt:lpstr>Brown rice contains</vt:lpstr>
      <vt:lpstr>Whole, Refined and Enriched</vt:lpstr>
      <vt:lpstr>Rice manufacturing process</vt:lpstr>
      <vt:lpstr>Overall process</vt:lpstr>
      <vt:lpstr>Planting</vt:lpstr>
      <vt:lpstr>Harvesting</vt:lpstr>
      <vt:lpstr>drying</vt:lpstr>
      <vt:lpstr>hulling</vt:lpstr>
      <vt:lpstr>Milling (White rice)</vt:lpstr>
      <vt:lpstr>enriching</vt:lpstr>
      <vt:lpstr>Organic, trustworthiness and transportation</vt:lpstr>
      <vt:lpstr>Progress (2)</vt:lpstr>
      <vt:lpstr>OUTLINE</vt:lpstr>
      <vt:lpstr>OUTLINE</vt:lpstr>
      <vt:lpstr>OUTLINE</vt:lpstr>
      <vt:lpstr>OUTLINE</vt:lpstr>
      <vt:lpstr>VARIABLE</vt:lpstr>
      <vt:lpstr>VARIABLE</vt:lpstr>
      <vt:lpstr>VARIABLE</vt:lpstr>
      <vt:lpstr>Example; Labelling</vt:lpstr>
      <vt:lpstr>Example; Labelling</vt:lpstr>
      <vt:lpstr>Example; Labelling</vt:lpstr>
      <vt:lpstr>Example; Labelling</vt:lpstr>
      <vt:lpstr>ARTICLE AND JOURNAL</vt:lpstr>
      <vt:lpstr>GrOUP ACTIVITY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Food</dc:title>
  <dc:creator>JEAN Seetala</dc:creator>
  <cp:lastModifiedBy>JEAN Seetala</cp:lastModifiedBy>
  <cp:revision>54</cp:revision>
  <dcterms:created xsi:type="dcterms:W3CDTF">2015-03-18T03:03:41Z</dcterms:created>
  <dcterms:modified xsi:type="dcterms:W3CDTF">2015-05-12T10:57:37Z</dcterms:modified>
</cp:coreProperties>
</file>